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96" r:id="rId2"/>
    <p:sldId id="256" r:id="rId3"/>
    <p:sldId id="275" r:id="rId4"/>
    <p:sldId id="257" r:id="rId5"/>
    <p:sldId id="258" r:id="rId6"/>
    <p:sldId id="259" r:id="rId7"/>
    <p:sldId id="260" r:id="rId8"/>
    <p:sldId id="261" r:id="rId9"/>
    <p:sldId id="262" r:id="rId10"/>
    <p:sldId id="263" r:id="rId11"/>
    <p:sldId id="264" r:id="rId12"/>
    <p:sldId id="270" r:id="rId13"/>
    <p:sldId id="265" r:id="rId14"/>
    <p:sldId id="266" r:id="rId15"/>
    <p:sldId id="267" r:id="rId16"/>
    <p:sldId id="268" r:id="rId17"/>
    <p:sldId id="269" r:id="rId18"/>
    <p:sldId id="272" r:id="rId19"/>
    <p:sldId id="273" r:id="rId20"/>
    <p:sldId id="274" r:id="rId21"/>
    <p:sldId id="271" r:id="rId22"/>
    <p:sldId id="276" r:id="rId23"/>
    <p:sldId id="277" r:id="rId24"/>
    <p:sldId id="278" r:id="rId25"/>
    <p:sldId id="279" r:id="rId26"/>
    <p:sldId id="280" r:id="rId27"/>
    <p:sldId id="281" r:id="rId28"/>
    <p:sldId id="287" r:id="rId29"/>
    <p:sldId id="282" r:id="rId30"/>
    <p:sldId id="283" r:id="rId31"/>
    <p:sldId id="284" r:id="rId32"/>
    <p:sldId id="285" r:id="rId33"/>
    <p:sldId id="286" r:id="rId34"/>
    <p:sldId id="288" r:id="rId35"/>
    <p:sldId id="289" r:id="rId36"/>
    <p:sldId id="290" r:id="rId37"/>
    <p:sldId id="291" r:id="rId38"/>
    <p:sldId id="292" r:id="rId39"/>
    <p:sldId id="293" r:id="rId40"/>
    <p:sldId id="294" r:id="rId41"/>
    <p:sldId id="295" r:id="rId42"/>
    <p:sldId id="29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60"/>
  </p:normalViewPr>
  <p:slideViewPr>
    <p:cSldViewPr snapToGrid="0">
      <p:cViewPr varScale="1">
        <p:scale>
          <a:sx n="89" d="100"/>
          <a:sy n="89" d="100"/>
        </p:scale>
        <p:origin x="3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AAB1D-A9DA-472B-9D03-28ABEC035778}" type="datetimeFigureOut">
              <a:rPr lang="en-GB" smtClean="0"/>
              <a:t>14/05/2020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9AEC3-6970-490D-9EB2-BCF411EFBFF6}" type="slidenum">
              <a:rPr lang="en-GB" smtClean="0"/>
              <a:t>‹#›</a:t>
            </a:fld>
            <a:endParaRPr lang="en-GB"/>
          </a:p>
        </p:txBody>
      </p:sp>
    </p:spTree>
    <p:extLst>
      <p:ext uri="{BB962C8B-B14F-4D97-AF65-F5344CB8AC3E}">
        <p14:creationId xmlns:p14="http://schemas.microsoft.com/office/powerpoint/2010/main" val="319490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69AEC3-6970-490D-9EB2-BCF411EFBFF6}" type="slidenum">
              <a:rPr lang="en-GB" smtClean="0"/>
              <a:t>1</a:t>
            </a:fld>
            <a:endParaRPr lang="en-GB"/>
          </a:p>
        </p:txBody>
      </p:sp>
    </p:spTree>
    <p:extLst>
      <p:ext uri="{BB962C8B-B14F-4D97-AF65-F5344CB8AC3E}">
        <p14:creationId xmlns:p14="http://schemas.microsoft.com/office/powerpoint/2010/main" val="1935452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16D424-B97F-4978-8E1E-40DE53E6A70E}" type="datetime1">
              <a:rPr lang="en-US" smtClean="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B8AF99-588E-46A6-9FA2-FBEB085E01B9}" type="datetime1">
              <a:rPr lang="en-US" smtClean="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ED086-5499-403C-BBE8-06749A96E6F0}" type="datetime1">
              <a:rPr lang="en-US" smtClean="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63D03-87BF-4ABA-AC74-7769389B50A0}" type="datetime1">
              <a:rPr lang="en-US" smtClean="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905867-83D7-4BF9-8393-77E2043034B3}" type="datetime1">
              <a:rPr lang="en-US" smtClean="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50CDC9B-6382-4D98-9C4D-D203F578EBCF}" type="datetime1">
              <a:rPr lang="en-US" smtClean="0"/>
              <a:t>5/14/2020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1955DBF-30C8-4621-8E0E-DD980873DC73}" type="datetime1">
              <a:rPr lang="en-US" smtClean="0"/>
              <a:t>5/14/2020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D2FBA2-112A-4EF0-A62A-D4A9C4F08920}" type="datetime1">
              <a:rPr lang="en-US" smtClean="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E788696-7A17-4977-90B0-677B2F1E001F}" type="datetime1">
              <a:rPr lang="en-US" smtClean="0"/>
              <a:t>5/14/2020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51A4C8-B8BD-405D-9A6C-4D7EE26D0235}" type="datetime1">
              <a:rPr lang="en-US" smtClean="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68BE6F-ADB5-4D40-B9E9-42959BC02E65}" type="datetime1">
              <a:rPr lang="en-US" smtClean="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5486B3-F49C-4E8C-B211-E7DEC3C855CD}" type="datetime1">
              <a:rPr lang="en-US" smtClean="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C5A149-76D9-4FDD-8B95-C96BCA1B57F2}" type="datetime1">
              <a:rPr lang="en-US" smtClean="0"/>
              <a:t>5/14/2020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03A1C9-DE6A-4051-AC14-3966FA7A8C5C}" type="datetime1">
              <a:rPr lang="en-US" smtClean="0"/>
              <a:t>5/14/2020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70D54FD-0364-41C8-A571-B4ECFF6351AA}" type="datetime1">
              <a:rPr lang="en-US" smtClean="0"/>
              <a:t>5/14/2020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BB4A8-6F41-46EF-B751-4CF98841F5EB}" type="datetime1">
              <a:rPr lang="en-US" smtClean="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A391E6-239F-4CAF-A405-D69F8AE1390D}" type="datetime1">
              <a:rPr lang="en-US" smtClean="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F3C1593-BAFE-4D14-B21C-0C2E3AFB8ADC}" type="datetime1">
              <a:rPr lang="en-US" smtClean="0"/>
              <a:t>5/14/2020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70" y="715618"/>
            <a:ext cx="10106108" cy="1200329"/>
          </a:xfrm>
          <a:prstGeom prst="rect">
            <a:avLst/>
          </a:prstGeom>
          <a:noFill/>
        </p:spPr>
        <p:txBody>
          <a:bodyPr wrap="square" rtlCol="0">
            <a:spAutoFit/>
          </a:bodyPr>
          <a:lstStyle/>
          <a:p>
            <a:r>
              <a:rPr lang="en-GB" dirty="0" smtClean="0"/>
              <a:t>‘Hearing God’s voice’, 29</a:t>
            </a:r>
            <a:r>
              <a:rPr lang="en-GB" baseline="30000" dirty="0" smtClean="0"/>
              <a:t>th</a:t>
            </a:r>
            <a:r>
              <a:rPr lang="en-GB" dirty="0" smtClean="0"/>
              <a:t> April &amp; 1</a:t>
            </a:r>
            <a:r>
              <a:rPr lang="en-GB" baseline="30000" dirty="0" smtClean="0"/>
              <a:t>st</a:t>
            </a:r>
            <a:r>
              <a:rPr lang="en-GB" dirty="0" smtClean="0"/>
              <a:t> May 2020</a:t>
            </a:r>
          </a:p>
          <a:p>
            <a:r>
              <a:rPr lang="en-GB" dirty="0" smtClean="0"/>
              <a:t>A Presentation prepared by Fr. Gabor Czako (based on DPM radio talks, Bible &amp; own experience)</a:t>
            </a:r>
          </a:p>
          <a:p>
            <a:r>
              <a:rPr lang="en-GB" dirty="0" smtClean="0"/>
              <a:t>St. Peter’s &amp; Sacred Heart Roman Catholic Churches</a:t>
            </a:r>
          </a:p>
          <a:p>
            <a:r>
              <a:rPr lang="en-GB" dirty="0" smtClean="0"/>
              <a:t>3 Chapel Court, Justice Street, Aberdeen AB11 5HX, </a:t>
            </a:r>
            <a:r>
              <a:rPr lang="en-GB" dirty="0" err="1" smtClean="0"/>
              <a:t>tel</a:t>
            </a:r>
            <a:r>
              <a:rPr lang="en-GB" dirty="0" smtClean="0"/>
              <a:t>: 01224621581</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466" y="2043485"/>
            <a:ext cx="6295464" cy="4692678"/>
          </a:xfrm>
          <a:prstGeom prst="rect">
            <a:avLst/>
          </a:prstGeom>
        </p:spPr>
      </p:pic>
      <p:sp>
        <p:nvSpPr>
          <p:cNvPr id="5" name="TextBox 4"/>
          <p:cNvSpPr txBox="1"/>
          <p:nvPr/>
        </p:nvSpPr>
        <p:spPr>
          <a:xfrm>
            <a:off x="8831930" y="6097783"/>
            <a:ext cx="3277907" cy="461665"/>
          </a:xfrm>
          <a:prstGeom prst="rect">
            <a:avLst/>
          </a:prstGeom>
          <a:noFill/>
        </p:spPr>
        <p:txBody>
          <a:bodyPr wrap="square" rtlCol="0">
            <a:spAutoFit/>
          </a:bodyPr>
          <a:lstStyle/>
          <a:p>
            <a:r>
              <a:rPr lang="en-US" sz="1200" i="1" dirty="0"/>
              <a:t>1780 </a:t>
            </a:r>
            <a:r>
              <a:rPr lang="en-US" sz="1200" i="1" dirty="0" smtClean="0"/>
              <a:t>Painting, Samuel </a:t>
            </a:r>
            <a:r>
              <a:rPr lang="en-US" sz="1200" i="1" dirty="0"/>
              <a:t>Reading to Eli the Judgments of God Upon Eli’s House</a:t>
            </a:r>
            <a:endParaRPr lang="en-GB" sz="1200" dirty="0"/>
          </a:p>
        </p:txBody>
      </p:sp>
    </p:spTree>
    <p:extLst>
      <p:ext uri="{BB962C8B-B14F-4D97-AF65-F5344CB8AC3E}">
        <p14:creationId xmlns:p14="http://schemas.microsoft.com/office/powerpoint/2010/main" val="3954196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024338"/>
            <a:ext cx="12192000" cy="4809324"/>
          </a:xfrm>
          <a:prstGeom prst="rect">
            <a:avLst/>
          </a:prstGeom>
        </p:spPr>
      </p:pic>
    </p:spTree>
    <p:extLst>
      <p:ext uri="{BB962C8B-B14F-4D97-AF65-F5344CB8AC3E}">
        <p14:creationId xmlns:p14="http://schemas.microsoft.com/office/powerpoint/2010/main" val="1986313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035559"/>
            <a:ext cx="12192000" cy="4786881"/>
          </a:xfrm>
          <a:prstGeom prst="rect">
            <a:avLst/>
          </a:prstGeom>
        </p:spPr>
      </p:pic>
    </p:spTree>
    <p:extLst>
      <p:ext uri="{BB962C8B-B14F-4D97-AF65-F5344CB8AC3E}">
        <p14:creationId xmlns:p14="http://schemas.microsoft.com/office/powerpoint/2010/main" val="2702557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12478"/>
            <a:ext cx="12192000" cy="4833044"/>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44346" y="4870857"/>
            <a:ext cx="2619375" cy="1743075"/>
          </a:xfrm>
        </p:spPr>
      </p:pic>
    </p:spTree>
    <p:extLst>
      <p:ext uri="{BB962C8B-B14F-4D97-AF65-F5344CB8AC3E}">
        <p14:creationId xmlns:p14="http://schemas.microsoft.com/office/powerpoint/2010/main" val="50865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0" y="1100250"/>
            <a:ext cx="12192000" cy="4859563"/>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94348" y="4445029"/>
            <a:ext cx="1952625" cy="2343150"/>
          </a:xfrm>
        </p:spPr>
      </p:pic>
    </p:spTree>
    <p:extLst>
      <p:ext uri="{BB962C8B-B14F-4D97-AF65-F5344CB8AC3E}">
        <p14:creationId xmlns:p14="http://schemas.microsoft.com/office/powerpoint/2010/main" val="157666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980661"/>
            <a:ext cx="12192000" cy="4896678"/>
          </a:xfrm>
          <a:prstGeom prst="rect">
            <a:avLst/>
          </a:prstGeom>
        </p:spPr>
      </p:pic>
    </p:spTree>
    <p:extLst>
      <p:ext uri="{BB962C8B-B14F-4D97-AF65-F5344CB8AC3E}">
        <p14:creationId xmlns:p14="http://schemas.microsoft.com/office/powerpoint/2010/main" val="3933640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019723"/>
            <a:ext cx="12192000" cy="4818554"/>
          </a:xfrm>
          <a:prstGeom prst="rect">
            <a:avLst/>
          </a:prstGeom>
        </p:spPr>
      </p:pic>
      <p:pic>
        <p:nvPicPr>
          <p:cNvPr id="5" name="Picture 4"/>
          <p:cNvPicPr>
            <a:picLocks noChangeAspect="1"/>
          </p:cNvPicPr>
          <p:nvPr/>
        </p:nvPicPr>
        <p:blipFill>
          <a:blip r:embed="rId3"/>
          <a:stretch>
            <a:fillRect/>
          </a:stretch>
        </p:blipFill>
        <p:spPr>
          <a:xfrm>
            <a:off x="9277349" y="588543"/>
            <a:ext cx="2813819" cy="2347163"/>
          </a:xfrm>
          <a:prstGeom prst="rect">
            <a:avLst/>
          </a:prstGeom>
        </p:spPr>
      </p:pic>
    </p:spTree>
    <p:extLst>
      <p:ext uri="{BB962C8B-B14F-4D97-AF65-F5344CB8AC3E}">
        <p14:creationId xmlns:p14="http://schemas.microsoft.com/office/powerpoint/2010/main" val="675745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0" y="0"/>
            <a:ext cx="12192000" cy="5172163"/>
          </a:xfrm>
          <a:prstGeom prst="rect">
            <a:avLst/>
          </a:prstGeom>
        </p:spPr>
      </p:pic>
      <p:pic>
        <p:nvPicPr>
          <p:cNvPr id="6" name="Picture 5"/>
          <p:cNvPicPr>
            <a:picLocks noChangeAspect="1"/>
          </p:cNvPicPr>
          <p:nvPr/>
        </p:nvPicPr>
        <p:blipFill>
          <a:blip r:embed="rId3"/>
          <a:stretch>
            <a:fillRect/>
          </a:stretch>
        </p:blipFill>
        <p:spPr>
          <a:xfrm>
            <a:off x="9303770" y="3585095"/>
            <a:ext cx="2888230" cy="2659610"/>
          </a:xfrm>
          <a:prstGeom prst="rect">
            <a:avLst/>
          </a:prstGeom>
        </p:spPr>
      </p:pic>
      <p:pic>
        <p:nvPicPr>
          <p:cNvPr id="7" name="Picture 6"/>
          <p:cNvPicPr>
            <a:picLocks noChangeAspect="1"/>
          </p:cNvPicPr>
          <p:nvPr/>
        </p:nvPicPr>
        <p:blipFill>
          <a:blip r:embed="rId4"/>
          <a:stretch>
            <a:fillRect/>
          </a:stretch>
        </p:blipFill>
        <p:spPr>
          <a:xfrm>
            <a:off x="0" y="4312009"/>
            <a:ext cx="2880610" cy="2484335"/>
          </a:xfrm>
          <a:prstGeom prst="rect">
            <a:avLst/>
          </a:prstGeom>
        </p:spPr>
      </p:pic>
      <p:pic>
        <p:nvPicPr>
          <p:cNvPr id="8" name="Picture 7"/>
          <p:cNvPicPr>
            <a:picLocks noChangeAspect="1"/>
          </p:cNvPicPr>
          <p:nvPr/>
        </p:nvPicPr>
        <p:blipFill>
          <a:blip r:embed="rId5"/>
          <a:stretch>
            <a:fillRect/>
          </a:stretch>
        </p:blipFill>
        <p:spPr>
          <a:xfrm>
            <a:off x="2880610" y="4851054"/>
            <a:ext cx="2812024" cy="1958510"/>
          </a:xfrm>
          <a:prstGeom prst="rect">
            <a:avLst/>
          </a:prstGeom>
        </p:spPr>
      </p:pic>
      <p:cxnSp>
        <p:nvCxnSpPr>
          <p:cNvPr id="10" name="Straight Arrow Connector 9"/>
          <p:cNvCxnSpPr/>
          <p:nvPr/>
        </p:nvCxnSpPr>
        <p:spPr>
          <a:xfrm flipH="1" flipV="1">
            <a:off x="127221" y="4436828"/>
            <a:ext cx="11553245" cy="1630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162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4855631"/>
          </a:xfrm>
          <a:prstGeom prst="rect">
            <a:avLst/>
          </a:prstGeom>
        </p:spPr>
      </p:pic>
      <p:pic>
        <p:nvPicPr>
          <p:cNvPr id="5" name="Picture 4"/>
          <p:cNvPicPr>
            <a:picLocks noChangeAspect="1"/>
          </p:cNvPicPr>
          <p:nvPr/>
        </p:nvPicPr>
        <p:blipFill>
          <a:blip r:embed="rId3"/>
          <a:stretch>
            <a:fillRect/>
          </a:stretch>
        </p:blipFill>
        <p:spPr>
          <a:xfrm>
            <a:off x="680321" y="3815619"/>
            <a:ext cx="3086367" cy="22176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1673" y="-173495"/>
            <a:ext cx="3403158" cy="2126974"/>
          </a:xfrm>
          <a:prstGeom prst="rect">
            <a:avLst/>
          </a:prstGeom>
        </p:spPr>
      </p:pic>
    </p:spTree>
    <p:extLst>
      <p:ext uri="{BB962C8B-B14F-4D97-AF65-F5344CB8AC3E}">
        <p14:creationId xmlns:p14="http://schemas.microsoft.com/office/powerpoint/2010/main" val="4003466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999866"/>
            <a:ext cx="12192000" cy="4858267"/>
          </a:xfrm>
          <a:prstGeom prst="rect">
            <a:avLst/>
          </a:prstGeom>
        </p:spPr>
      </p:pic>
    </p:spTree>
    <p:extLst>
      <p:ext uri="{BB962C8B-B14F-4D97-AF65-F5344CB8AC3E}">
        <p14:creationId xmlns:p14="http://schemas.microsoft.com/office/powerpoint/2010/main" val="2523910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556" y="477914"/>
            <a:ext cx="12187444" cy="6056235"/>
          </a:xfrm>
          <a:prstGeom prst="rect">
            <a:avLst/>
          </a:prstGeom>
        </p:spPr>
      </p:pic>
    </p:spTree>
    <p:extLst>
      <p:ext uri="{BB962C8B-B14F-4D97-AF65-F5344CB8AC3E}">
        <p14:creationId xmlns:p14="http://schemas.microsoft.com/office/powerpoint/2010/main" val="1881263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02" y="601735"/>
            <a:ext cx="12170195" cy="5654530"/>
          </a:xfrm>
          <a:prstGeom prst="rect">
            <a:avLst/>
          </a:prstGeom>
        </p:spPr>
      </p:pic>
    </p:spTree>
    <p:extLst>
      <p:ext uri="{BB962C8B-B14F-4D97-AF65-F5344CB8AC3E}">
        <p14:creationId xmlns:p14="http://schemas.microsoft.com/office/powerpoint/2010/main" val="1108541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4247" y="643648"/>
            <a:ext cx="12063505" cy="5570703"/>
          </a:xfrm>
          <a:prstGeom prst="rect">
            <a:avLst/>
          </a:prstGeom>
        </p:spPr>
      </p:pic>
    </p:spTree>
    <p:extLst>
      <p:ext uri="{BB962C8B-B14F-4D97-AF65-F5344CB8AC3E}">
        <p14:creationId xmlns:p14="http://schemas.microsoft.com/office/powerpoint/2010/main" val="963509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716781"/>
            <a:ext cx="12192000" cy="5424438"/>
          </a:xfrm>
          <a:prstGeom prst="rect">
            <a:avLst/>
          </a:prstGeom>
        </p:spPr>
      </p:pic>
    </p:spTree>
    <p:extLst>
      <p:ext uri="{BB962C8B-B14F-4D97-AF65-F5344CB8AC3E}">
        <p14:creationId xmlns:p14="http://schemas.microsoft.com/office/powerpoint/2010/main" val="2515229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047492"/>
            <a:ext cx="12192000" cy="4763016"/>
          </a:xfrm>
          <a:prstGeom prst="rect">
            <a:avLst/>
          </a:prstGeom>
        </p:spPr>
      </p:pic>
    </p:spTree>
    <p:extLst>
      <p:ext uri="{BB962C8B-B14F-4D97-AF65-F5344CB8AC3E}">
        <p14:creationId xmlns:p14="http://schemas.microsoft.com/office/powerpoint/2010/main" val="169366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040431"/>
            <a:ext cx="12192000" cy="4777138"/>
          </a:xfrm>
          <a:prstGeom prst="rect">
            <a:avLst/>
          </a:prstGeom>
        </p:spPr>
      </p:pic>
    </p:spTree>
    <p:extLst>
      <p:ext uri="{BB962C8B-B14F-4D97-AF65-F5344CB8AC3E}">
        <p14:creationId xmlns:p14="http://schemas.microsoft.com/office/powerpoint/2010/main" val="46556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0" y="213337"/>
            <a:ext cx="12192000" cy="4773976"/>
          </a:xfrm>
          <a:prstGeom prst="rect">
            <a:avLst/>
          </a:prstGeom>
        </p:spPr>
      </p:pic>
      <p:pic>
        <p:nvPicPr>
          <p:cNvPr id="5" name="Picture 4"/>
          <p:cNvPicPr>
            <a:picLocks noChangeAspect="1"/>
          </p:cNvPicPr>
          <p:nvPr/>
        </p:nvPicPr>
        <p:blipFill>
          <a:blip r:embed="rId3"/>
          <a:stretch>
            <a:fillRect/>
          </a:stretch>
        </p:blipFill>
        <p:spPr>
          <a:xfrm>
            <a:off x="9334500" y="3846637"/>
            <a:ext cx="2857500" cy="928020"/>
          </a:xfrm>
          <a:prstGeom prst="rect">
            <a:avLst/>
          </a:prstGeom>
        </p:spPr>
      </p:pic>
    </p:spTree>
    <p:extLst>
      <p:ext uri="{BB962C8B-B14F-4D97-AF65-F5344CB8AC3E}">
        <p14:creationId xmlns:p14="http://schemas.microsoft.com/office/powerpoint/2010/main" val="2394083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872952"/>
            <a:ext cx="12192000" cy="5112096"/>
          </a:xfrm>
          <a:prstGeom prst="rect">
            <a:avLst/>
          </a:prstGeom>
        </p:spPr>
      </p:pic>
    </p:spTree>
    <p:extLst>
      <p:ext uri="{BB962C8B-B14F-4D97-AF65-F5344CB8AC3E}">
        <p14:creationId xmlns:p14="http://schemas.microsoft.com/office/powerpoint/2010/main" val="245535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0" y="1024338"/>
            <a:ext cx="12192000" cy="4809324"/>
          </a:xfrm>
          <a:prstGeom prst="rect">
            <a:avLst/>
          </a:prstGeom>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347" y="1603703"/>
            <a:ext cx="1804827" cy="1202559"/>
          </a:xfrm>
        </p:spPr>
      </p:pic>
    </p:spTree>
    <p:extLst>
      <p:ext uri="{BB962C8B-B14F-4D97-AF65-F5344CB8AC3E}">
        <p14:creationId xmlns:p14="http://schemas.microsoft.com/office/powerpoint/2010/main" val="2887297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10236" y="850825"/>
            <a:ext cx="12192000" cy="4841039"/>
          </a:xfrm>
          <a:prstGeom prst="rect">
            <a:avLst/>
          </a:prstGeom>
        </p:spPr>
      </p:pic>
      <p:pic>
        <p:nvPicPr>
          <p:cNvPr id="5" name="Picture 4"/>
          <p:cNvPicPr>
            <a:picLocks noChangeAspect="1"/>
          </p:cNvPicPr>
          <p:nvPr/>
        </p:nvPicPr>
        <p:blipFill>
          <a:blip r:embed="rId3"/>
          <a:stretch>
            <a:fillRect/>
          </a:stretch>
        </p:blipFill>
        <p:spPr>
          <a:xfrm>
            <a:off x="9267825" y="4504927"/>
            <a:ext cx="2829065" cy="983065"/>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41606" y="537259"/>
            <a:ext cx="1905000" cy="1743075"/>
          </a:xfrm>
        </p:spPr>
      </p:pic>
    </p:spTree>
    <p:extLst>
      <p:ext uri="{BB962C8B-B14F-4D97-AF65-F5344CB8AC3E}">
        <p14:creationId xmlns:p14="http://schemas.microsoft.com/office/powerpoint/2010/main" val="580669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0" y="1009213"/>
            <a:ext cx="12192000" cy="4839573"/>
          </a:xfrm>
          <a:prstGeom prst="rect">
            <a:avLst/>
          </a:prstGeom>
        </p:spPr>
      </p:pic>
      <p:pic>
        <p:nvPicPr>
          <p:cNvPr id="6" name="Picture 5"/>
          <p:cNvPicPr>
            <a:picLocks noChangeAspect="1"/>
          </p:cNvPicPr>
          <p:nvPr/>
        </p:nvPicPr>
        <p:blipFill>
          <a:blip r:embed="rId3"/>
          <a:stretch>
            <a:fillRect/>
          </a:stretch>
        </p:blipFill>
        <p:spPr>
          <a:xfrm>
            <a:off x="9439275" y="4575879"/>
            <a:ext cx="2752725" cy="1775614"/>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699619"/>
            <a:ext cx="2143359" cy="1421953"/>
          </a:xfrm>
        </p:spPr>
      </p:pic>
    </p:spTree>
    <p:extLst>
      <p:ext uri="{BB962C8B-B14F-4D97-AF65-F5344CB8AC3E}">
        <p14:creationId xmlns:p14="http://schemas.microsoft.com/office/powerpoint/2010/main" val="224826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0" y="947514"/>
            <a:ext cx="12192000" cy="4805316"/>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1707" y="2545309"/>
            <a:ext cx="2857500" cy="1609725"/>
          </a:xfrm>
        </p:spPr>
      </p:pic>
    </p:spTree>
    <p:extLst>
      <p:ext uri="{BB962C8B-B14F-4D97-AF65-F5344CB8AC3E}">
        <p14:creationId xmlns:p14="http://schemas.microsoft.com/office/powerpoint/2010/main" val="1409759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729355" y="538926"/>
            <a:ext cx="5822185" cy="4351397"/>
          </a:xfrm>
          <a:prstGeom prst="rect">
            <a:avLst/>
          </a:prstGeom>
        </p:spPr>
      </p:pic>
      <p:pic>
        <p:nvPicPr>
          <p:cNvPr id="5" name="Picture 4"/>
          <p:cNvPicPr>
            <a:picLocks noChangeAspect="1"/>
          </p:cNvPicPr>
          <p:nvPr/>
        </p:nvPicPr>
        <p:blipFill>
          <a:blip r:embed="rId3"/>
          <a:stretch>
            <a:fillRect/>
          </a:stretch>
        </p:blipFill>
        <p:spPr>
          <a:xfrm>
            <a:off x="6979785" y="91252"/>
            <a:ext cx="3742642" cy="2981272"/>
          </a:xfrm>
          <a:prstGeom prst="rect">
            <a:avLst/>
          </a:prstGeom>
        </p:spPr>
      </p:pic>
      <p:pic>
        <p:nvPicPr>
          <p:cNvPr id="6" name="Picture 5"/>
          <p:cNvPicPr>
            <a:picLocks noChangeAspect="1"/>
          </p:cNvPicPr>
          <p:nvPr/>
        </p:nvPicPr>
        <p:blipFill>
          <a:blip r:embed="rId4"/>
          <a:stretch>
            <a:fillRect/>
          </a:stretch>
        </p:blipFill>
        <p:spPr>
          <a:xfrm>
            <a:off x="6979785" y="3072524"/>
            <a:ext cx="3742642" cy="2995364"/>
          </a:xfrm>
          <a:prstGeom prst="rect">
            <a:avLst/>
          </a:prstGeom>
        </p:spPr>
      </p:pic>
      <p:pic>
        <p:nvPicPr>
          <p:cNvPr id="7" name="Picture 6"/>
          <p:cNvPicPr>
            <a:picLocks noChangeAspect="1"/>
          </p:cNvPicPr>
          <p:nvPr/>
        </p:nvPicPr>
        <p:blipFill>
          <a:blip r:embed="rId5"/>
          <a:stretch>
            <a:fillRect/>
          </a:stretch>
        </p:blipFill>
        <p:spPr>
          <a:xfrm>
            <a:off x="6979785" y="6053797"/>
            <a:ext cx="3742642" cy="749742"/>
          </a:xfrm>
          <a:prstGeom prst="rect">
            <a:avLst/>
          </a:prstGeom>
        </p:spPr>
      </p:pic>
    </p:spTree>
    <p:extLst>
      <p:ext uri="{BB962C8B-B14F-4D97-AF65-F5344CB8AC3E}">
        <p14:creationId xmlns:p14="http://schemas.microsoft.com/office/powerpoint/2010/main" val="4033163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4799686"/>
          </a:xfrm>
          <a:prstGeom prst="rect">
            <a:avLst/>
          </a:prstGeom>
        </p:spPr>
      </p:pic>
      <p:pic>
        <p:nvPicPr>
          <p:cNvPr id="7" name="Content Placeholder 6"/>
          <p:cNvPicPr>
            <a:picLocks noGrp="1" noChangeAspect="1"/>
          </p:cNvPicPr>
          <p:nvPr>
            <p:ph idx="1"/>
          </p:nvPr>
        </p:nvPicPr>
        <p:blipFill>
          <a:blip r:embed="rId3"/>
          <a:stretch>
            <a:fillRect/>
          </a:stretch>
        </p:blipFill>
        <p:spPr>
          <a:xfrm>
            <a:off x="6096000" y="4648008"/>
            <a:ext cx="3116850" cy="2209992"/>
          </a:xfrm>
          <a:prstGeom prst="rect">
            <a:avLst/>
          </a:prstGeom>
        </p:spPr>
      </p:pic>
      <p:pic>
        <p:nvPicPr>
          <p:cNvPr id="5" name="Picture 4"/>
          <p:cNvPicPr>
            <a:picLocks noChangeAspect="1"/>
          </p:cNvPicPr>
          <p:nvPr/>
        </p:nvPicPr>
        <p:blipFill>
          <a:blip r:embed="rId4"/>
          <a:stretch>
            <a:fillRect/>
          </a:stretch>
        </p:blipFill>
        <p:spPr>
          <a:xfrm>
            <a:off x="9286875" y="3100150"/>
            <a:ext cx="2905125" cy="1950889"/>
          </a:xfrm>
          <a:prstGeom prst="rect">
            <a:avLst/>
          </a:prstGeom>
        </p:spPr>
      </p:pic>
      <p:pic>
        <p:nvPicPr>
          <p:cNvPr id="6" name="Picture 5"/>
          <p:cNvPicPr>
            <a:picLocks noChangeAspect="1"/>
          </p:cNvPicPr>
          <p:nvPr/>
        </p:nvPicPr>
        <p:blipFill>
          <a:blip r:embed="rId5"/>
          <a:stretch>
            <a:fillRect/>
          </a:stretch>
        </p:blipFill>
        <p:spPr>
          <a:xfrm>
            <a:off x="9286875" y="5051039"/>
            <a:ext cx="2905125" cy="1806961"/>
          </a:xfrm>
          <a:prstGeom prst="rect">
            <a:avLst/>
          </a:prstGeom>
        </p:spPr>
      </p:pic>
      <p:cxnSp>
        <p:nvCxnSpPr>
          <p:cNvPr id="9" name="Straight Arrow Connector 8"/>
          <p:cNvCxnSpPr/>
          <p:nvPr/>
        </p:nvCxnSpPr>
        <p:spPr>
          <a:xfrm flipH="1" flipV="1">
            <a:off x="8867775" y="4799686"/>
            <a:ext cx="2819400" cy="1982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21" y="2724918"/>
            <a:ext cx="4123485" cy="2965520"/>
          </a:xfrm>
          <a:prstGeom prst="rect">
            <a:avLst/>
          </a:prstGeom>
        </p:spPr>
      </p:pic>
    </p:spTree>
    <p:extLst>
      <p:ext uri="{BB962C8B-B14F-4D97-AF65-F5344CB8AC3E}">
        <p14:creationId xmlns:p14="http://schemas.microsoft.com/office/powerpoint/2010/main" val="2186473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0119" y="824798"/>
            <a:ext cx="6233700" cy="5563082"/>
          </a:xfrm>
          <a:prstGeom prst="rect">
            <a:avLst/>
          </a:prstGeom>
        </p:spPr>
      </p:pic>
      <p:sp>
        <p:nvSpPr>
          <p:cNvPr id="9" name="TextBox 8"/>
          <p:cNvSpPr txBox="1"/>
          <p:nvPr/>
        </p:nvSpPr>
        <p:spPr>
          <a:xfrm>
            <a:off x="6233700" y="0"/>
            <a:ext cx="2943225" cy="6817251"/>
          </a:xfrm>
          <a:prstGeom prst="rect">
            <a:avLst/>
          </a:prstGeom>
          <a:noFill/>
        </p:spPr>
        <p:txBody>
          <a:bodyPr wrap="square" rtlCol="0">
            <a:spAutoFit/>
          </a:bodyPr>
          <a:lstStyle/>
          <a:p>
            <a:r>
              <a:rPr lang="en-US" sz="950" u="sng" dirty="0"/>
              <a:t>Moses </a:t>
            </a:r>
            <a:r>
              <a:rPr lang="en-US" sz="950" dirty="0"/>
              <a:t>in Numbers 7:89 'When Moses went into the tent of meeting to speak with the Lord,[a] he would hear the voice speaking to him from above the mercy seat[b] that was on the ark of the covenant[c] from between the two cherubim; thus it spoke to him.' Moses went into the tent of the </a:t>
            </a:r>
            <a:r>
              <a:rPr lang="en-US" sz="950" dirty="0" err="1"/>
              <a:t>Taberancle</a:t>
            </a:r>
            <a:r>
              <a:rPr lang="en-US" sz="950" dirty="0"/>
              <a:t> - from the heat and business with the people into the coolness and peace of the tent inside, a quiet place where you can hear God in a relaxed and quiet place. It was a place of praise, worship, mercy, etc. It is a bit like when Jesus tells you in Mt 6:6: 'But whenever you pray, go into your inner room and shut the door and pray to your Father who is in secret; and your Father who sees in secret will reward you</a:t>
            </a:r>
            <a:r>
              <a:rPr lang="en-US" sz="950" dirty="0" smtClean="0"/>
              <a:t>.‘</a:t>
            </a:r>
          </a:p>
          <a:p>
            <a:endParaRPr lang="en-US" sz="950" dirty="0"/>
          </a:p>
          <a:p>
            <a:r>
              <a:rPr lang="en-US" sz="950" dirty="0" smtClean="0"/>
              <a:t>'...</a:t>
            </a:r>
            <a:r>
              <a:rPr lang="en-US" sz="950" dirty="0"/>
              <a:t>your inner room...': all Christians have this inner room, where you hear God's voice - it is both a physical and spiritual room. Your inner room may be a room in the house, or a spot in a walking area, etc. but it is also your heart.</a:t>
            </a:r>
          </a:p>
          <a:p>
            <a:endParaRPr lang="en-US" sz="950" b="1" dirty="0"/>
          </a:p>
          <a:p>
            <a:r>
              <a:rPr lang="en-US" sz="950" u="sng" dirty="0"/>
              <a:t>Elijah: </a:t>
            </a:r>
            <a:r>
              <a:rPr lang="en-US" sz="950" dirty="0"/>
              <a:t>After he had executed the false prophets of Jezebel he fled to Mt. </a:t>
            </a:r>
            <a:r>
              <a:rPr lang="en-US" sz="950" dirty="0" err="1"/>
              <a:t>Horeb</a:t>
            </a:r>
            <a:r>
              <a:rPr lang="en-US" sz="950" dirty="0"/>
              <a:t> into a cave. 1 Kings 19: 11-13: 'He said, “Go out and stand on the mountain before the Lord, for the Lord is about to pass by.” Now there was a great wind, so strong that it was splitting mountains and breaking rocks in pieces before the Lord, but the Lord was not in the wind; and after the wind an earthquake, but the Lord was not in the earthquake; 12 and after the earthquake a fire, but the Lord was not in the fire; and after the fire a sound of sheer silence. 13 When Elijah heard it, he wrapped his face in his mantle and went out and stood at the entrance of the cave. Then there came a voice to him that said, “What are you doing here, Elijah</a:t>
            </a:r>
            <a:r>
              <a:rPr lang="en-US" sz="950" dirty="0" smtClean="0"/>
              <a:t>?”</a:t>
            </a:r>
          </a:p>
          <a:p>
            <a:endParaRPr lang="en-US" sz="950" dirty="0"/>
          </a:p>
          <a:p>
            <a:r>
              <a:rPr lang="en-US" sz="950" dirty="0" smtClean="0"/>
              <a:t>A </a:t>
            </a:r>
            <a:r>
              <a:rPr lang="en-US" sz="950" dirty="0"/>
              <a:t>lot of people see God as a dictator, but His voice is gentle</a:t>
            </a:r>
            <a:r>
              <a:rPr lang="en-US" sz="950" dirty="0" smtClean="0"/>
              <a:t>.</a:t>
            </a:r>
            <a:r>
              <a:rPr lang="en-US" sz="950" dirty="0"/>
              <a:t> </a:t>
            </a:r>
            <a:endParaRPr lang="en-US" sz="950" dirty="0" smtClean="0"/>
          </a:p>
          <a:p>
            <a:r>
              <a:rPr lang="en-US" sz="950" dirty="0" smtClean="0"/>
              <a:t>Elijah</a:t>
            </a:r>
            <a:r>
              <a:rPr lang="en-US" sz="950" dirty="0"/>
              <a:t>: After he had executed the false prophets of Jezebel he fled to Mt. </a:t>
            </a:r>
            <a:r>
              <a:rPr lang="en-US" sz="950" dirty="0" err="1"/>
              <a:t>Horeb</a:t>
            </a:r>
            <a:r>
              <a:rPr lang="en-US" sz="950" dirty="0"/>
              <a:t> into a cave. 1 Kings 19: 11-13: 'He said, “Go out and stand on the mountain before the Lord, for the Lord is about to pass by.</a:t>
            </a:r>
            <a:endParaRPr lang="en-GB" sz="950" dirty="0"/>
          </a:p>
        </p:txBody>
      </p:sp>
      <p:sp>
        <p:nvSpPr>
          <p:cNvPr id="10" name="TextBox 9"/>
          <p:cNvSpPr txBox="1"/>
          <p:nvPr/>
        </p:nvSpPr>
        <p:spPr>
          <a:xfrm>
            <a:off x="9176925" y="0"/>
            <a:ext cx="3015075" cy="6524863"/>
          </a:xfrm>
          <a:prstGeom prst="rect">
            <a:avLst/>
          </a:prstGeom>
          <a:noFill/>
        </p:spPr>
        <p:txBody>
          <a:bodyPr wrap="square" rtlCol="0">
            <a:spAutoFit/>
          </a:bodyPr>
          <a:lstStyle/>
          <a:p>
            <a:r>
              <a:rPr lang="en-US" sz="950" dirty="0" smtClean="0"/>
              <a:t>” </a:t>
            </a:r>
            <a:r>
              <a:rPr lang="en-US" sz="950" dirty="0"/>
              <a:t>Now there was a great wind, so strong that it was splitting mountains and breaking rocks in pieces before the Lord, but the Lord was not in the wind; and after the wind an earthquake, but the Lord was not in the earthquake; 12 and after the earthquake a fire, but the Lord was not in the fire; and after the fire a sound of sheer silence. 13 When Elijah heard it, he wrapped his face in his mantle and went out and stood at the entrance of the cave. Then there came a voice to him that said, “What are you doing here, Elijah?”</a:t>
            </a:r>
          </a:p>
          <a:p>
            <a:r>
              <a:rPr lang="en-US" sz="950" dirty="0" smtClean="0"/>
              <a:t>A </a:t>
            </a:r>
            <a:r>
              <a:rPr lang="en-US" sz="950" dirty="0"/>
              <a:t>lot of people see God as a dictator, but His voice is gentle.</a:t>
            </a:r>
          </a:p>
          <a:p>
            <a:r>
              <a:rPr lang="en-US" sz="950" dirty="0" smtClean="0"/>
              <a:t>'...</a:t>
            </a:r>
            <a:r>
              <a:rPr lang="en-US" sz="950" dirty="0"/>
              <a:t>wrapped his face in his mantle...' : it meant that Elijah prayed, praised God and </a:t>
            </a:r>
            <a:r>
              <a:rPr lang="en-US" sz="950" dirty="0" err="1"/>
              <a:t>worhsiped</a:t>
            </a:r>
            <a:r>
              <a:rPr lang="en-US" sz="950" dirty="0"/>
              <a:t> Him and bowed down his heart before Him.</a:t>
            </a:r>
          </a:p>
          <a:p>
            <a:r>
              <a:rPr lang="en-US" sz="950" dirty="0" smtClean="0"/>
              <a:t>So </a:t>
            </a:r>
            <a:r>
              <a:rPr lang="en-US" sz="950" dirty="0"/>
              <a:t>now He was ready to hear God's voice. So God carefully prepared Elijah to hear His voice.</a:t>
            </a:r>
          </a:p>
          <a:p>
            <a:r>
              <a:rPr lang="en-US" sz="950" dirty="0" smtClean="0"/>
              <a:t>Notice </a:t>
            </a:r>
            <a:r>
              <a:rPr lang="en-US" sz="950" dirty="0"/>
              <a:t>that God through His gentle voice gave strength and new direction to Elijah's ministry. When Elijah run to Mt. </a:t>
            </a:r>
            <a:r>
              <a:rPr lang="en-US" sz="950" dirty="0" err="1"/>
              <a:t>Horeb</a:t>
            </a:r>
            <a:r>
              <a:rPr lang="en-US" sz="950" dirty="0"/>
              <a:t> he was </a:t>
            </a:r>
            <a:r>
              <a:rPr lang="en-US" sz="950" dirty="0" err="1"/>
              <a:t>desparate</a:t>
            </a:r>
            <a:r>
              <a:rPr lang="en-US" sz="950" dirty="0"/>
              <a:t>, ready to give up and die, but after God had spoken to him Elijah got back His strength, his ministry received a new direction and went back to the town. God will do the same for you.</a:t>
            </a:r>
          </a:p>
          <a:p>
            <a:endParaRPr lang="en-US" sz="950" dirty="0" smtClean="0"/>
          </a:p>
          <a:p>
            <a:r>
              <a:rPr lang="en-US" sz="950" u="sng" dirty="0" smtClean="0"/>
              <a:t>Jeremiah</a:t>
            </a:r>
            <a:r>
              <a:rPr lang="en-US" sz="950" dirty="0" smtClean="0"/>
              <a:t> </a:t>
            </a:r>
            <a:r>
              <a:rPr lang="en-US" sz="950" dirty="0"/>
              <a:t>18:1-6: '1The word that came to Jeremiah from the Lord: 2 “Come, go down to the potter’s house, and there I will let you hear my words.” 3 So I went down to the potter’s house, and there he was working at his wheel. 4 The vessel he was making of clay was spoiled in the potter’s hand, and he reworked it into another vessel, as seemed good to him.' 5 Then the word of the Lord came to me: 6 Can I not do with you, O house of Israel, just as this potter has done? says the Lord. Just like the clay in the potter’s hand, so are you in my hand, O house of Israel.' If you want to hear God's voice you have to obey God and be in a certain place at a certain time that He tells you (sounds like the visionaries of </a:t>
            </a:r>
            <a:r>
              <a:rPr lang="en-US" sz="950" dirty="0" err="1"/>
              <a:t>Medjugorje</a:t>
            </a:r>
            <a:r>
              <a:rPr lang="en-US" sz="950" dirty="0"/>
              <a:t> or Lourdes, etc.). God wanted Jeremiah to see what the potter was doing, and through that He told Jeremiah that this is how He will deal with the Israelites.</a:t>
            </a:r>
          </a:p>
        </p:txBody>
      </p:sp>
    </p:spTree>
    <p:extLst>
      <p:ext uri="{BB962C8B-B14F-4D97-AF65-F5344CB8AC3E}">
        <p14:creationId xmlns:p14="http://schemas.microsoft.com/office/powerpoint/2010/main" val="42895752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984597"/>
            <a:ext cx="12192000" cy="4888805"/>
          </a:xfrm>
          <a:prstGeom prst="rect">
            <a:avLst/>
          </a:prstGeom>
        </p:spPr>
      </p:pic>
    </p:spTree>
    <p:extLst>
      <p:ext uri="{BB962C8B-B14F-4D97-AF65-F5344CB8AC3E}">
        <p14:creationId xmlns:p14="http://schemas.microsoft.com/office/powerpoint/2010/main" val="3875559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 name="Content Placeholder 9"/>
          <p:cNvPicPr>
            <a:picLocks noGrp="1" noChangeAspect="1"/>
          </p:cNvPicPr>
          <p:nvPr>
            <p:ph idx="1"/>
          </p:nvPr>
        </p:nvPicPr>
        <p:blipFill>
          <a:blip r:embed="rId2"/>
          <a:stretch>
            <a:fillRect/>
          </a:stretch>
        </p:blipFill>
        <p:spPr>
          <a:xfrm>
            <a:off x="9547306" y="4501055"/>
            <a:ext cx="2644693" cy="1432684"/>
          </a:xfrm>
          <a:prstGeom prst="rect">
            <a:avLst/>
          </a:prstGeom>
        </p:spPr>
      </p:pic>
      <p:pic>
        <p:nvPicPr>
          <p:cNvPr id="9" name="Picture 8"/>
          <p:cNvPicPr>
            <a:picLocks noChangeAspect="1"/>
          </p:cNvPicPr>
          <p:nvPr/>
        </p:nvPicPr>
        <p:blipFill>
          <a:blip r:embed="rId3"/>
          <a:stretch>
            <a:fillRect/>
          </a:stretch>
        </p:blipFill>
        <p:spPr>
          <a:xfrm>
            <a:off x="0" y="0"/>
            <a:ext cx="9687910" cy="4501055"/>
          </a:xfrm>
          <a:prstGeom prst="rect">
            <a:avLst/>
          </a:prstGeom>
        </p:spPr>
      </p:pic>
      <p:pic>
        <p:nvPicPr>
          <p:cNvPr id="5" name="Picture 4"/>
          <p:cNvPicPr>
            <a:picLocks noChangeAspect="1"/>
          </p:cNvPicPr>
          <p:nvPr/>
        </p:nvPicPr>
        <p:blipFill>
          <a:blip r:embed="rId4"/>
          <a:stretch>
            <a:fillRect/>
          </a:stretch>
        </p:blipFill>
        <p:spPr>
          <a:xfrm>
            <a:off x="9547307" y="0"/>
            <a:ext cx="2644693" cy="2302914"/>
          </a:xfrm>
          <a:prstGeom prst="rect">
            <a:avLst/>
          </a:prstGeom>
        </p:spPr>
      </p:pic>
      <p:pic>
        <p:nvPicPr>
          <p:cNvPr id="6" name="Picture 5"/>
          <p:cNvPicPr>
            <a:picLocks noChangeAspect="1"/>
          </p:cNvPicPr>
          <p:nvPr/>
        </p:nvPicPr>
        <p:blipFill>
          <a:blip r:embed="rId5"/>
          <a:stretch>
            <a:fillRect/>
          </a:stretch>
        </p:blipFill>
        <p:spPr>
          <a:xfrm>
            <a:off x="9547307" y="2302914"/>
            <a:ext cx="2644693" cy="21981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9087" y="-27016"/>
            <a:ext cx="4805606" cy="6858000"/>
          </a:xfrm>
          <a:prstGeom prst="rect">
            <a:avLst/>
          </a:prstGeom>
        </p:spPr>
      </p:pic>
      <p:sp>
        <p:nvSpPr>
          <p:cNvPr id="13" name="TextBox 12"/>
          <p:cNvSpPr txBox="1"/>
          <p:nvPr/>
        </p:nvSpPr>
        <p:spPr>
          <a:xfrm>
            <a:off x="6354693" y="6235553"/>
            <a:ext cx="5764329" cy="646331"/>
          </a:xfrm>
          <a:prstGeom prst="rect">
            <a:avLst/>
          </a:prstGeom>
          <a:noFill/>
        </p:spPr>
        <p:txBody>
          <a:bodyPr wrap="square" rtlCol="0">
            <a:spAutoFit/>
          </a:bodyPr>
          <a:lstStyle/>
          <a:p>
            <a:r>
              <a:rPr lang="en-GB" sz="1200" dirty="0" err="1" smtClean="0"/>
              <a:t>Lectio</a:t>
            </a:r>
            <a:r>
              <a:rPr lang="en-GB" sz="1200" dirty="0" smtClean="0"/>
              <a:t> Divina is a well proven way of hearing God’s word through the Scriptures. Click the RIGHT ARROW         on your </a:t>
            </a:r>
            <a:r>
              <a:rPr lang="en-GB" sz="1200" dirty="0" smtClean="0">
                <a:solidFill>
                  <a:srgbClr val="FFFF00"/>
                </a:solidFill>
              </a:rPr>
              <a:t>keyboard</a:t>
            </a:r>
            <a:r>
              <a:rPr lang="en-GB" sz="1200" dirty="0" smtClean="0"/>
              <a:t> to reveal a guide for </a:t>
            </a:r>
            <a:r>
              <a:rPr lang="en-GB" sz="1200" dirty="0" err="1" smtClean="0"/>
              <a:t>Lectio</a:t>
            </a:r>
            <a:r>
              <a:rPr lang="en-GB" sz="1200" dirty="0" smtClean="0"/>
              <a:t> Divina!</a:t>
            </a:r>
            <a:endParaRPr lang="en-GB" sz="1200" dirty="0"/>
          </a:p>
        </p:txBody>
      </p:sp>
      <p:sp>
        <p:nvSpPr>
          <p:cNvPr id="14" name="Right Arrow 13"/>
          <p:cNvSpPr/>
          <p:nvPr/>
        </p:nvSpPr>
        <p:spPr>
          <a:xfrm>
            <a:off x="8151838" y="6472582"/>
            <a:ext cx="244365" cy="172272"/>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685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6932"/>
            <a:ext cx="12192000" cy="5328517"/>
          </a:xfrm>
          <a:prstGeom prst="rect">
            <a:avLst/>
          </a:prstGeom>
        </p:spPr>
      </p:pic>
      <p:pic>
        <p:nvPicPr>
          <p:cNvPr id="5" name="Picture 4"/>
          <p:cNvPicPr>
            <a:picLocks noChangeAspect="1"/>
          </p:cNvPicPr>
          <p:nvPr/>
        </p:nvPicPr>
        <p:blipFill>
          <a:blip r:embed="rId3"/>
          <a:stretch>
            <a:fillRect/>
          </a:stretch>
        </p:blipFill>
        <p:spPr>
          <a:xfrm>
            <a:off x="9118518" y="4281568"/>
            <a:ext cx="3073482" cy="998307"/>
          </a:xfrm>
          <a:prstGeom prst="rect">
            <a:avLst/>
          </a:prstGeom>
        </p:spPr>
      </p:pic>
    </p:spTree>
    <p:extLst>
      <p:ext uri="{BB962C8B-B14F-4D97-AF65-F5344CB8AC3E}">
        <p14:creationId xmlns:p14="http://schemas.microsoft.com/office/powerpoint/2010/main" val="1114072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8071"/>
            <a:ext cx="11278577" cy="5517358"/>
          </a:xfrm>
          <a:prstGeom prst="rect">
            <a:avLst/>
          </a:prstGeom>
        </p:spPr>
      </p:pic>
      <p:pic>
        <p:nvPicPr>
          <p:cNvPr id="3" name="Picture 2"/>
          <p:cNvPicPr>
            <a:picLocks noChangeAspect="1"/>
          </p:cNvPicPr>
          <p:nvPr/>
        </p:nvPicPr>
        <p:blipFill>
          <a:blip r:embed="rId3"/>
          <a:stretch>
            <a:fillRect/>
          </a:stretch>
        </p:blipFill>
        <p:spPr>
          <a:xfrm>
            <a:off x="8006964" y="3925380"/>
            <a:ext cx="3271614" cy="1806097"/>
          </a:xfrm>
          <a:prstGeom prst="rect">
            <a:avLst/>
          </a:prstGeom>
        </p:spPr>
      </p:pic>
      <p:pic>
        <p:nvPicPr>
          <p:cNvPr id="4" name="Picture 3"/>
          <p:cNvPicPr>
            <a:picLocks noChangeAspect="1"/>
          </p:cNvPicPr>
          <p:nvPr/>
        </p:nvPicPr>
        <p:blipFill>
          <a:blip r:embed="rId4"/>
          <a:stretch>
            <a:fillRect/>
          </a:stretch>
        </p:blipFill>
        <p:spPr>
          <a:xfrm>
            <a:off x="8006964" y="5731477"/>
            <a:ext cx="3271614" cy="1104996"/>
          </a:xfrm>
          <a:prstGeom prst="rect">
            <a:avLst/>
          </a:prstGeom>
        </p:spPr>
      </p:pic>
    </p:spTree>
    <p:extLst>
      <p:ext uri="{BB962C8B-B14F-4D97-AF65-F5344CB8AC3E}">
        <p14:creationId xmlns:p14="http://schemas.microsoft.com/office/powerpoint/2010/main" val="3923550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00541"/>
            <a:ext cx="12192000" cy="5464858"/>
          </a:xfrm>
          <a:prstGeom prst="rect">
            <a:avLst/>
          </a:prstGeom>
        </p:spPr>
      </p:pic>
      <p:pic>
        <p:nvPicPr>
          <p:cNvPr id="4" name="Picture 3"/>
          <p:cNvPicPr>
            <a:picLocks noChangeAspect="1"/>
          </p:cNvPicPr>
          <p:nvPr/>
        </p:nvPicPr>
        <p:blipFill>
          <a:blip r:embed="rId3"/>
          <a:stretch>
            <a:fillRect/>
          </a:stretch>
        </p:blipFill>
        <p:spPr>
          <a:xfrm>
            <a:off x="5314514" y="3745598"/>
            <a:ext cx="3124471" cy="2392887"/>
          </a:xfrm>
          <a:prstGeom prst="rect">
            <a:avLst/>
          </a:prstGeom>
        </p:spPr>
      </p:pic>
      <p:pic>
        <p:nvPicPr>
          <p:cNvPr id="3" name="Picture 2"/>
          <p:cNvPicPr>
            <a:picLocks noChangeAspect="1"/>
          </p:cNvPicPr>
          <p:nvPr/>
        </p:nvPicPr>
        <p:blipFill>
          <a:blip r:embed="rId4"/>
          <a:stretch>
            <a:fillRect/>
          </a:stretch>
        </p:blipFill>
        <p:spPr>
          <a:xfrm>
            <a:off x="5322135" y="1253642"/>
            <a:ext cx="3116850" cy="2491956"/>
          </a:xfrm>
          <a:prstGeom prst="rect">
            <a:avLst/>
          </a:prstGeom>
        </p:spPr>
      </p:pic>
    </p:spTree>
    <p:extLst>
      <p:ext uri="{BB962C8B-B14F-4D97-AF65-F5344CB8AC3E}">
        <p14:creationId xmlns:p14="http://schemas.microsoft.com/office/powerpoint/2010/main" val="1531324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12320"/>
            <a:ext cx="12192000" cy="5233359"/>
          </a:xfrm>
          <a:prstGeom prst="rect">
            <a:avLst/>
          </a:prstGeom>
        </p:spPr>
      </p:pic>
    </p:spTree>
    <p:extLst>
      <p:ext uri="{BB962C8B-B14F-4D97-AF65-F5344CB8AC3E}">
        <p14:creationId xmlns:p14="http://schemas.microsoft.com/office/powerpoint/2010/main" val="2233687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26656"/>
            <a:ext cx="12192000" cy="5204688"/>
          </a:xfrm>
          <a:prstGeom prst="rect">
            <a:avLst/>
          </a:prstGeom>
        </p:spPr>
      </p:pic>
    </p:spTree>
    <p:extLst>
      <p:ext uri="{BB962C8B-B14F-4D97-AF65-F5344CB8AC3E}">
        <p14:creationId xmlns:p14="http://schemas.microsoft.com/office/powerpoint/2010/main" val="3317693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8607"/>
            <a:ext cx="12192000" cy="50007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0" y="1494603"/>
            <a:ext cx="1925363" cy="1444022"/>
          </a:xfrm>
          <a:prstGeom prst="rect">
            <a:avLst/>
          </a:prstGeom>
        </p:spPr>
      </p:pic>
    </p:spTree>
    <p:extLst>
      <p:ext uri="{BB962C8B-B14F-4D97-AF65-F5344CB8AC3E}">
        <p14:creationId xmlns:p14="http://schemas.microsoft.com/office/powerpoint/2010/main" val="399884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0" y="214665"/>
            <a:ext cx="12192000" cy="6410325"/>
          </a:xfrm>
          <a:prstGeom prst="rect">
            <a:avLst/>
          </a:prstGeom>
        </p:spPr>
      </p:pic>
      <p:pic>
        <p:nvPicPr>
          <p:cNvPr id="5" name="Picture 4"/>
          <p:cNvPicPr>
            <a:picLocks noChangeAspect="1"/>
          </p:cNvPicPr>
          <p:nvPr/>
        </p:nvPicPr>
        <p:blipFill>
          <a:blip r:embed="rId3"/>
          <a:stretch>
            <a:fillRect/>
          </a:stretch>
        </p:blipFill>
        <p:spPr>
          <a:xfrm>
            <a:off x="9319011" y="3735585"/>
            <a:ext cx="2872989" cy="1729890"/>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68064" y="2755883"/>
            <a:ext cx="2316313" cy="2502132"/>
          </a:xfrm>
        </p:spPr>
      </p:pic>
    </p:spTree>
    <p:extLst>
      <p:ext uri="{BB962C8B-B14F-4D97-AF65-F5344CB8AC3E}">
        <p14:creationId xmlns:p14="http://schemas.microsoft.com/office/powerpoint/2010/main" val="4166864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14415"/>
            <a:ext cx="12192000" cy="4829170"/>
          </a:xfrm>
          <a:prstGeom prst="rect">
            <a:avLst/>
          </a:prstGeom>
        </p:spPr>
      </p:pic>
      <p:sp>
        <p:nvSpPr>
          <p:cNvPr id="3" name="TextBox 2"/>
          <p:cNvSpPr txBox="1"/>
          <p:nvPr/>
        </p:nvSpPr>
        <p:spPr>
          <a:xfrm>
            <a:off x="8165991" y="1035559"/>
            <a:ext cx="3943846" cy="5078313"/>
          </a:xfrm>
          <a:prstGeom prst="rect">
            <a:avLst/>
          </a:prstGeom>
          <a:noFill/>
        </p:spPr>
        <p:txBody>
          <a:bodyPr wrap="square" rtlCol="0">
            <a:spAutoFit/>
          </a:bodyPr>
          <a:lstStyle/>
          <a:p>
            <a:r>
              <a:rPr lang="en-US" sz="1200" dirty="0">
                <a:solidFill>
                  <a:schemeClr val="bg1"/>
                </a:solidFill>
              </a:rPr>
              <a:t>Ephesians 5:21-28 - '21And further, submit to one another out of reverence for Christ.</a:t>
            </a:r>
            <a:br>
              <a:rPr lang="en-US" sz="1200" dirty="0">
                <a:solidFill>
                  <a:schemeClr val="bg1"/>
                </a:solidFill>
              </a:rPr>
            </a:br>
            <a:r>
              <a:rPr lang="en-US" sz="1200" dirty="0">
                <a:solidFill>
                  <a:schemeClr val="bg1"/>
                </a:solidFill>
              </a:rPr>
              <a:t>22For wives, this means submit to your husbands as to the Lord. 23For a husband is the head of his wife as Christ is the head of the church. He is the </a:t>
            </a:r>
            <a:r>
              <a:rPr lang="en-US" sz="1200" dirty="0" err="1">
                <a:solidFill>
                  <a:schemeClr val="bg1"/>
                </a:solidFill>
              </a:rPr>
              <a:t>Saviour</a:t>
            </a:r>
            <a:r>
              <a:rPr lang="en-US" sz="1200" dirty="0">
                <a:solidFill>
                  <a:schemeClr val="bg1"/>
                </a:solidFill>
              </a:rPr>
              <a:t> of his body, the church. 24As the church submits to Christ, so you wives should submit to your husbands in everything. 25For husbands, this means love your wives, just as Christ loved the church. He gave up his life for her 26to make her holy and clean, washed by the cleansing of God’s </a:t>
            </a:r>
            <a:r>
              <a:rPr lang="en-US" sz="1200" dirty="0" err="1">
                <a:solidFill>
                  <a:schemeClr val="bg1"/>
                </a:solidFill>
              </a:rPr>
              <a:t>word.b</a:t>
            </a:r>
            <a:r>
              <a:rPr lang="en-US" sz="1200" dirty="0">
                <a:solidFill>
                  <a:schemeClr val="bg1"/>
                </a:solidFill>
              </a:rPr>
              <a:t> 27He did this to present her to himself as a glorious church without a spot or wrinkle or any other blemish. Instead, she will be holy and without fault. 28In the same way, husbands ought to love their wives as they love their own bodies.'</a:t>
            </a:r>
          </a:p>
          <a:p>
            <a:endParaRPr lang="en-US" sz="1200" dirty="0" smtClean="0">
              <a:solidFill>
                <a:schemeClr val="bg1"/>
              </a:solidFill>
            </a:endParaRPr>
          </a:p>
          <a:p>
            <a:r>
              <a:rPr lang="en-US" sz="1200" dirty="0" smtClean="0">
                <a:solidFill>
                  <a:schemeClr val="bg1"/>
                </a:solidFill>
              </a:rPr>
              <a:t>It </a:t>
            </a:r>
            <a:r>
              <a:rPr lang="en-US" sz="1200" dirty="0">
                <a:solidFill>
                  <a:schemeClr val="bg1"/>
                </a:solidFill>
              </a:rPr>
              <a:t>is dangerous when a wife pushes through her own agendas despite the husband's approval. It can lead to marriage </a:t>
            </a:r>
            <a:r>
              <a:rPr lang="en-US" sz="1200" dirty="0" smtClean="0">
                <a:solidFill>
                  <a:schemeClr val="bg1"/>
                </a:solidFill>
              </a:rPr>
              <a:t>breakdown. </a:t>
            </a:r>
            <a:r>
              <a:rPr lang="en-US" sz="1200" dirty="0">
                <a:solidFill>
                  <a:schemeClr val="bg1"/>
                </a:solidFill>
              </a:rPr>
              <a:t>It is true also the other way around.</a:t>
            </a:r>
          </a:p>
          <a:p>
            <a:endParaRPr lang="en-US" sz="1200" dirty="0" smtClean="0">
              <a:solidFill>
                <a:schemeClr val="bg1"/>
              </a:solidFill>
            </a:endParaRPr>
          </a:p>
          <a:p>
            <a:r>
              <a:rPr lang="en-US" sz="1200" dirty="0" smtClean="0">
                <a:solidFill>
                  <a:schemeClr val="bg1"/>
                </a:solidFill>
              </a:rPr>
              <a:t>The </a:t>
            </a:r>
            <a:r>
              <a:rPr lang="en-US" sz="1200" dirty="0">
                <a:solidFill>
                  <a:schemeClr val="bg1"/>
                </a:solidFill>
              </a:rPr>
              <a:t>ideal is when husbands and wives discern together God's voice for them, on the basis of what I have already mentioned previously. It is not </a:t>
            </a:r>
            <a:r>
              <a:rPr lang="en-US" sz="1200" dirty="0" smtClean="0">
                <a:solidFill>
                  <a:schemeClr val="bg1"/>
                </a:solidFill>
              </a:rPr>
              <a:t>impossible, and </a:t>
            </a:r>
            <a:r>
              <a:rPr lang="en-US" sz="1200" dirty="0">
                <a:solidFill>
                  <a:schemeClr val="bg1"/>
                </a:solidFill>
              </a:rPr>
              <a:t>I have met a few couples who do that, especially when God's will is important for both of them.</a:t>
            </a:r>
          </a:p>
          <a:p>
            <a:endParaRPr lang="en-GB" sz="12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222" y="4243615"/>
            <a:ext cx="3115978" cy="2078357"/>
          </a:xfrm>
          <a:prstGeom prst="rect">
            <a:avLst/>
          </a:prstGeom>
        </p:spPr>
      </p:pic>
    </p:spTree>
    <p:extLst>
      <p:ext uri="{BB962C8B-B14F-4D97-AF65-F5344CB8AC3E}">
        <p14:creationId xmlns:p14="http://schemas.microsoft.com/office/powerpoint/2010/main" val="545662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6342"/>
            <a:ext cx="12192000" cy="48053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655" y="4487918"/>
            <a:ext cx="3904594" cy="1952297"/>
          </a:xfrm>
          <a:prstGeom prst="rect">
            <a:avLst/>
          </a:prstGeom>
        </p:spPr>
      </p:pic>
    </p:spTree>
    <p:extLst>
      <p:ext uri="{BB962C8B-B14F-4D97-AF65-F5344CB8AC3E}">
        <p14:creationId xmlns:p14="http://schemas.microsoft.com/office/powerpoint/2010/main" val="15926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659" y="914401"/>
            <a:ext cx="10288988" cy="646331"/>
          </a:xfrm>
          <a:prstGeom prst="rect">
            <a:avLst/>
          </a:prstGeom>
          <a:noFill/>
        </p:spPr>
        <p:txBody>
          <a:bodyPr wrap="square" rtlCol="0">
            <a:spAutoFit/>
          </a:bodyPr>
          <a:lstStyle/>
          <a:p>
            <a:r>
              <a:rPr lang="en-GB" dirty="0" smtClean="0"/>
              <a:t>Please feel free to share this presentation and so help others also to hear God’s voice/word!</a:t>
            </a:r>
          </a:p>
          <a:p>
            <a:r>
              <a:rPr lang="en-GB" dirty="0" smtClean="0"/>
              <a:t>If you want to edit this presentation, please contact Fr. Gabor to grant access to editing.</a:t>
            </a:r>
          </a:p>
        </p:txBody>
      </p:sp>
    </p:spTree>
    <p:extLst>
      <p:ext uri="{BB962C8B-B14F-4D97-AF65-F5344CB8AC3E}">
        <p14:creationId xmlns:p14="http://schemas.microsoft.com/office/powerpoint/2010/main" val="4189527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073878"/>
            <a:ext cx="12192000" cy="5412647"/>
          </a:xfrm>
          <a:prstGeom prst="rect">
            <a:avLst/>
          </a:prstGeom>
        </p:spPr>
      </p:pic>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843" y="4355868"/>
            <a:ext cx="2316313" cy="2502132"/>
          </a:xfrm>
          <a:prstGeom prst="rect">
            <a:avLst/>
          </a:prstGeom>
        </p:spPr>
      </p:pic>
    </p:spTree>
    <p:extLst>
      <p:ext uri="{BB962C8B-B14F-4D97-AF65-F5344CB8AC3E}">
        <p14:creationId xmlns:p14="http://schemas.microsoft.com/office/powerpoint/2010/main" val="2992736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0" y="1004530"/>
            <a:ext cx="12192000" cy="4848940"/>
          </a:xfrm>
          <a:prstGeom prst="rect">
            <a:avLst/>
          </a:prstGeom>
        </p:spPr>
      </p:pic>
      <p:pic>
        <p:nvPicPr>
          <p:cNvPr id="5" name="Picture 4"/>
          <p:cNvPicPr>
            <a:picLocks noChangeAspect="1"/>
          </p:cNvPicPr>
          <p:nvPr/>
        </p:nvPicPr>
        <p:blipFill>
          <a:blip r:embed="rId3"/>
          <a:stretch>
            <a:fillRect/>
          </a:stretch>
        </p:blipFill>
        <p:spPr>
          <a:xfrm>
            <a:off x="9364735" y="4792901"/>
            <a:ext cx="2827265" cy="1806097"/>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08291" y="3982721"/>
            <a:ext cx="2005733" cy="2529398"/>
          </a:xfrm>
        </p:spPr>
      </p:pic>
    </p:spTree>
    <p:extLst>
      <p:ext uri="{BB962C8B-B14F-4D97-AF65-F5344CB8AC3E}">
        <p14:creationId xmlns:p14="http://schemas.microsoft.com/office/powerpoint/2010/main" val="3887371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989270"/>
            <a:ext cx="12192000" cy="4879459"/>
          </a:xfrm>
          <a:prstGeom prst="rect">
            <a:avLst/>
          </a:prstGeom>
        </p:spPr>
      </p:pic>
    </p:spTree>
    <p:extLst>
      <p:ext uri="{BB962C8B-B14F-4D97-AF65-F5344CB8AC3E}">
        <p14:creationId xmlns:p14="http://schemas.microsoft.com/office/powerpoint/2010/main" val="355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
            <a:ext cx="12192000" cy="5819775"/>
          </a:xfrm>
          <a:prstGeom prst="rect">
            <a:avLst/>
          </a:prstGeom>
        </p:spPr>
      </p:pic>
      <p:pic>
        <p:nvPicPr>
          <p:cNvPr id="5" name="Picture 4"/>
          <p:cNvPicPr>
            <a:picLocks noChangeAspect="1"/>
          </p:cNvPicPr>
          <p:nvPr/>
        </p:nvPicPr>
        <p:blipFill>
          <a:blip r:embed="rId3"/>
          <a:stretch>
            <a:fillRect/>
          </a:stretch>
        </p:blipFill>
        <p:spPr>
          <a:xfrm>
            <a:off x="9271292" y="4486158"/>
            <a:ext cx="2920708" cy="1333616"/>
          </a:xfrm>
          <a:prstGeom prst="rect">
            <a:avLst/>
          </a:prstGeom>
        </p:spPr>
      </p:pic>
    </p:spTree>
    <p:extLst>
      <p:ext uri="{BB962C8B-B14F-4D97-AF65-F5344CB8AC3E}">
        <p14:creationId xmlns:p14="http://schemas.microsoft.com/office/powerpoint/2010/main" val="2277265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7465" y="1051165"/>
            <a:ext cx="12192000" cy="4802507"/>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80817" y="3738583"/>
            <a:ext cx="2638425" cy="1733550"/>
          </a:xfrm>
        </p:spPr>
      </p:pic>
    </p:spTree>
    <p:extLst>
      <p:ext uri="{BB962C8B-B14F-4D97-AF65-F5344CB8AC3E}">
        <p14:creationId xmlns:p14="http://schemas.microsoft.com/office/powerpoint/2010/main" val="195016495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12561</TotalTime>
  <Words>1057</Words>
  <Application>Microsoft Office PowerPoint</Application>
  <PresentationFormat>Widescreen</PresentationFormat>
  <Paragraphs>29</Paragraphs>
  <Slides>42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Trebuchet MS</vt:lpstr>
      <vt:lpstr>Berlin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41</cp:revision>
  <dcterms:created xsi:type="dcterms:W3CDTF">2020-04-25T14:28:40Z</dcterms:created>
  <dcterms:modified xsi:type="dcterms:W3CDTF">2020-05-13T23:14:45Z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