
<file path=[Content_Types].xml><?xml version="1.0" encoding="utf-8"?>
<Types xmlns="http://schemas.openxmlformats.org/package/2006/content-types">
  <Default Extension="png" ContentType="image/png"/>
  <Default Extension="bin" ContentType="application/vnd.ms-office.vbaPro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ms-powerpoint.presentation.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0"/>
  </p:notesMasterIdLst>
  <p:sldIdLst>
    <p:sldId id="440" r:id="rId2"/>
    <p:sldId id="351" r:id="rId3"/>
    <p:sldId id="528" r:id="rId4"/>
    <p:sldId id="581" r:id="rId5"/>
    <p:sldId id="529" r:id="rId6"/>
    <p:sldId id="595" r:id="rId7"/>
    <p:sldId id="530" r:id="rId8"/>
    <p:sldId id="596" r:id="rId9"/>
    <p:sldId id="531" r:id="rId10"/>
    <p:sldId id="597" r:id="rId11"/>
    <p:sldId id="537" r:id="rId12"/>
    <p:sldId id="582" r:id="rId13"/>
    <p:sldId id="538" r:id="rId14"/>
    <p:sldId id="539" r:id="rId15"/>
    <p:sldId id="540" r:id="rId16"/>
    <p:sldId id="541" r:id="rId17"/>
    <p:sldId id="598" r:id="rId18"/>
    <p:sldId id="542" r:id="rId19"/>
    <p:sldId id="569" r:id="rId20"/>
    <p:sldId id="570" r:id="rId21"/>
    <p:sldId id="599" r:id="rId22"/>
    <p:sldId id="571" r:id="rId23"/>
    <p:sldId id="572" r:id="rId24"/>
    <p:sldId id="573" r:id="rId25"/>
    <p:sldId id="583" r:id="rId26"/>
    <p:sldId id="557" r:id="rId27"/>
    <p:sldId id="558" r:id="rId28"/>
    <p:sldId id="559" r:id="rId29"/>
    <p:sldId id="560" r:id="rId30"/>
    <p:sldId id="561" r:id="rId31"/>
    <p:sldId id="544" r:id="rId32"/>
    <p:sldId id="545" r:id="rId33"/>
    <p:sldId id="548" r:id="rId34"/>
    <p:sldId id="600" r:id="rId35"/>
    <p:sldId id="549" r:id="rId36"/>
    <p:sldId id="551" r:id="rId37"/>
    <p:sldId id="601" r:id="rId38"/>
    <p:sldId id="602" r:id="rId39"/>
    <p:sldId id="552" r:id="rId40"/>
    <p:sldId id="553" r:id="rId41"/>
    <p:sldId id="554" r:id="rId42"/>
    <p:sldId id="603" r:id="rId43"/>
    <p:sldId id="555" r:id="rId44"/>
    <p:sldId id="556" r:id="rId45"/>
    <p:sldId id="575" r:id="rId46"/>
    <p:sldId id="576" r:id="rId47"/>
    <p:sldId id="577" r:id="rId48"/>
    <p:sldId id="593" r:id="rId49"/>
    <p:sldId id="584" r:id="rId50"/>
    <p:sldId id="594" r:id="rId51"/>
    <p:sldId id="578" r:id="rId52"/>
    <p:sldId id="604" r:id="rId53"/>
    <p:sldId id="585" r:id="rId54"/>
    <p:sldId id="588" r:id="rId55"/>
    <p:sldId id="586" r:id="rId56"/>
    <p:sldId id="589" r:id="rId57"/>
    <p:sldId id="590" r:id="rId58"/>
    <p:sldId id="579" r:id="rId59"/>
    <p:sldId id="580" r:id="rId60"/>
    <p:sldId id="591" r:id="rId61"/>
    <p:sldId id="587" r:id="rId62"/>
    <p:sldId id="592" r:id="rId63"/>
    <p:sldId id="562" r:id="rId64"/>
    <p:sldId id="563" r:id="rId65"/>
    <p:sldId id="564" r:id="rId66"/>
    <p:sldId id="565" r:id="rId67"/>
    <p:sldId id="566" r:id="rId68"/>
    <p:sldId id="568" r:id="rId69"/>
  </p:sldIdLst>
  <p:sldSz cx="9144000" cy="6858000" type="screen4x3"/>
  <p:notesSz cx="6858000" cy="9144000"/>
  <p:embeddedFontLst>
    <p:embeddedFont>
      <p:font typeface="Garamond" panose="02020404030301010803" pitchFamily="18" charset="0"/>
      <p:regular r:id="rId71"/>
      <p:bold r:id="rId72"/>
      <p:italic r:id="rId73"/>
    </p:embeddedFont>
  </p:embeddedFontLst>
  <p:defaultTextStyle>
    <a:defPPr>
      <a:defRPr lang="en-US"/>
    </a:defPPr>
    <a:lvl1pPr algn="ctr" rtl="0" fontAlgn="base">
      <a:spcBef>
        <a:spcPct val="0"/>
      </a:spcBef>
      <a:spcAft>
        <a:spcPct val="0"/>
      </a:spcAft>
      <a:defRPr sz="2400" b="1" kern="1200">
        <a:solidFill>
          <a:schemeClr val="bg1"/>
        </a:solidFill>
        <a:latin typeface="Garamond" panose="02020404030301010803" pitchFamily="18" charset="0"/>
        <a:ea typeface="+mn-ea"/>
        <a:cs typeface="Arial" panose="020B0604020202020204" pitchFamily="34" charset="0"/>
      </a:defRPr>
    </a:lvl1pPr>
    <a:lvl2pPr marL="457200" algn="ctr" rtl="0" fontAlgn="base">
      <a:spcBef>
        <a:spcPct val="0"/>
      </a:spcBef>
      <a:spcAft>
        <a:spcPct val="0"/>
      </a:spcAft>
      <a:defRPr sz="2400" b="1" kern="1200">
        <a:solidFill>
          <a:schemeClr val="bg1"/>
        </a:solidFill>
        <a:latin typeface="Garamond" panose="02020404030301010803" pitchFamily="18" charset="0"/>
        <a:ea typeface="+mn-ea"/>
        <a:cs typeface="Arial" panose="020B0604020202020204" pitchFamily="34" charset="0"/>
      </a:defRPr>
    </a:lvl2pPr>
    <a:lvl3pPr marL="914400" algn="ctr" rtl="0" fontAlgn="base">
      <a:spcBef>
        <a:spcPct val="0"/>
      </a:spcBef>
      <a:spcAft>
        <a:spcPct val="0"/>
      </a:spcAft>
      <a:defRPr sz="2400" b="1" kern="1200">
        <a:solidFill>
          <a:schemeClr val="bg1"/>
        </a:solidFill>
        <a:latin typeface="Garamond" panose="02020404030301010803" pitchFamily="18" charset="0"/>
        <a:ea typeface="+mn-ea"/>
        <a:cs typeface="Arial" panose="020B0604020202020204" pitchFamily="34" charset="0"/>
      </a:defRPr>
    </a:lvl3pPr>
    <a:lvl4pPr marL="1371600" algn="ctr" rtl="0" fontAlgn="base">
      <a:spcBef>
        <a:spcPct val="0"/>
      </a:spcBef>
      <a:spcAft>
        <a:spcPct val="0"/>
      </a:spcAft>
      <a:defRPr sz="2400" b="1" kern="1200">
        <a:solidFill>
          <a:schemeClr val="bg1"/>
        </a:solidFill>
        <a:latin typeface="Garamond" panose="02020404030301010803" pitchFamily="18" charset="0"/>
        <a:ea typeface="+mn-ea"/>
        <a:cs typeface="Arial" panose="020B0604020202020204" pitchFamily="34" charset="0"/>
      </a:defRPr>
    </a:lvl4pPr>
    <a:lvl5pPr marL="1828800" algn="ctr" rtl="0" fontAlgn="base">
      <a:spcBef>
        <a:spcPct val="0"/>
      </a:spcBef>
      <a:spcAft>
        <a:spcPct val="0"/>
      </a:spcAft>
      <a:defRPr sz="2400" b="1" kern="1200">
        <a:solidFill>
          <a:schemeClr val="bg1"/>
        </a:solidFill>
        <a:latin typeface="Garamond" panose="02020404030301010803" pitchFamily="18" charset="0"/>
        <a:ea typeface="+mn-ea"/>
        <a:cs typeface="Arial" panose="020B0604020202020204" pitchFamily="34" charset="0"/>
      </a:defRPr>
    </a:lvl5pPr>
    <a:lvl6pPr marL="2286000" algn="l" defTabSz="914400" rtl="0" eaLnBrk="1" latinLnBrk="0" hangingPunct="1">
      <a:defRPr sz="2400" b="1" kern="1200">
        <a:solidFill>
          <a:schemeClr val="bg1"/>
        </a:solidFill>
        <a:latin typeface="Garamond" panose="02020404030301010803" pitchFamily="18" charset="0"/>
        <a:ea typeface="+mn-ea"/>
        <a:cs typeface="Arial" panose="020B0604020202020204" pitchFamily="34" charset="0"/>
      </a:defRPr>
    </a:lvl6pPr>
    <a:lvl7pPr marL="2743200" algn="l" defTabSz="914400" rtl="0" eaLnBrk="1" latinLnBrk="0" hangingPunct="1">
      <a:defRPr sz="2400" b="1" kern="1200">
        <a:solidFill>
          <a:schemeClr val="bg1"/>
        </a:solidFill>
        <a:latin typeface="Garamond" panose="02020404030301010803" pitchFamily="18" charset="0"/>
        <a:ea typeface="+mn-ea"/>
        <a:cs typeface="Arial" panose="020B0604020202020204" pitchFamily="34" charset="0"/>
      </a:defRPr>
    </a:lvl7pPr>
    <a:lvl8pPr marL="3200400" algn="l" defTabSz="914400" rtl="0" eaLnBrk="1" latinLnBrk="0" hangingPunct="1">
      <a:defRPr sz="2400" b="1" kern="1200">
        <a:solidFill>
          <a:schemeClr val="bg1"/>
        </a:solidFill>
        <a:latin typeface="Garamond" panose="02020404030301010803" pitchFamily="18" charset="0"/>
        <a:ea typeface="+mn-ea"/>
        <a:cs typeface="Arial" panose="020B0604020202020204" pitchFamily="34" charset="0"/>
      </a:defRPr>
    </a:lvl8pPr>
    <a:lvl9pPr marL="3657600" algn="l" defTabSz="914400" rtl="0" eaLnBrk="1" latinLnBrk="0" hangingPunct="1">
      <a:defRPr sz="2400" b="1" kern="1200">
        <a:solidFill>
          <a:schemeClr val="bg1"/>
        </a:solidFill>
        <a:latin typeface="Garamond" panose="02020404030301010803"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3339">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3E"/>
    <a:srgbClr val="FFFFE3"/>
    <a:srgbClr val="FFF0F0"/>
    <a:srgbClr val="0265FE"/>
    <a:srgbClr val="990000"/>
    <a:srgbClr val="D7FFD7"/>
    <a:srgbClr val="009900"/>
    <a:srgbClr val="005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1" autoAdjust="0"/>
    <p:restoredTop sz="94727" autoAdjust="0"/>
  </p:normalViewPr>
  <p:slideViewPr>
    <p:cSldViewPr>
      <p:cViewPr varScale="1">
        <p:scale>
          <a:sx n="89" d="100"/>
          <a:sy n="89" d="100"/>
        </p:scale>
        <p:origin x="1771" y="96"/>
      </p:cViewPr>
      <p:guideLst>
        <p:guide orient="horz" pos="3339"/>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3.fntdata"/><Relationship Id="rId78" Type="http://schemas.microsoft.com/office/2006/relationships/vbaProject" Target="vbaProject.bin"/><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1.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latin typeface="Arial" charset="0"/>
                <a:cs typeface="Arial" charset="0"/>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Arial" charset="0"/>
                <a:cs typeface="Arial" charset="0"/>
              </a:defRPr>
            </a:lvl1pPr>
          </a:lstStyle>
          <a:p>
            <a:pPr>
              <a:defRPr/>
            </a:pPr>
            <a:endParaRPr lang="en-US"/>
          </a:p>
        </p:txBody>
      </p:sp>
      <p:sp>
        <p:nvSpPr>
          <p:cNvPr id="604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latin typeface="Arial" charset="0"/>
                <a:cs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panose="020B0604020202020204" pitchFamily="34" charset="0"/>
              </a:defRPr>
            </a:lvl1pPr>
          </a:lstStyle>
          <a:p>
            <a:fld id="{1178313F-90DE-4960-B5D9-6C4A14683790}" type="slidenum">
              <a:rPr lang="en-US" altLang="en-US"/>
              <a:pPr/>
              <a:t>‹#›</a:t>
            </a:fld>
            <a:endParaRPr lang="en-US" altLang="en-US"/>
          </a:p>
        </p:txBody>
      </p:sp>
    </p:spTree>
    <p:extLst>
      <p:ext uri="{BB962C8B-B14F-4D97-AF65-F5344CB8AC3E}">
        <p14:creationId xmlns:p14="http://schemas.microsoft.com/office/powerpoint/2010/main" val="39551889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1323896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037436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676989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441661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8869906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518995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949485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32"/>
            <a:ext cx="8229600" cy="1143000"/>
          </a:xfrm>
          <a:prstGeom prst="rect">
            <a:avLst/>
          </a:prstGeom>
        </p:spPr>
        <p:txBody>
          <a:bodyPr/>
          <a:lstStyle>
            <a:lvl1pPr>
              <a:defRPr sz="3200"/>
            </a:lvl1pPr>
          </a:lstStyle>
          <a:p>
            <a:r>
              <a:rPr lang="en-US" smtClean="0"/>
              <a:t>Click to edit Master title style</a:t>
            </a:r>
            <a:endParaRPr lang="en-US"/>
          </a:p>
        </p:txBody>
      </p:sp>
    </p:spTree>
    <p:extLst>
      <p:ext uri="{BB962C8B-B14F-4D97-AF65-F5344CB8AC3E}">
        <p14:creationId xmlns:p14="http://schemas.microsoft.com/office/powerpoint/2010/main" val="161572478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134687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5233742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3076681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Garamond" pitchFamily="18" charset="0"/>
          <a:cs typeface="Arial" charset="0"/>
        </a:defRPr>
      </a:lvl6pPr>
      <a:lvl7pPr marL="914400" algn="ctr" rtl="0" fontAlgn="base">
        <a:spcBef>
          <a:spcPct val="0"/>
        </a:spcBef>
        <a:spcAft>
          <a:spcPct val="0"/>
        </a:spcAft>
        <a:defRPr sz="4400">
          <a:solidFill>
            <a:schemeClr val="tx2"/>
          </a:solidFill>
          <a:latin typeface="Garamond" pitchFamily="18" charset="0"/>
          <a:cs typeface="Arial" charset="0"/>
        </a:defRPr>
      </a:lvl7pPr>
      <a:lvl8pPr marL="1371600" algn="ctr" rtl="0" fontAlgn="base">
        <a:spcBef>
          <a:spcPct val="0"/>
        </a:spcBef>
        <a:spcAft>
          <a:spcPct val="0"/>
        </a:spcAft>
        <a:defRPr sz="4400">
          <a:solidFill>
            <a:schemeClr val="tx2"/>
          </a:solidFill>
          <a:latin typeface="Garamond" pitchFamily="18" charset="0"/>
          <a:cs typeface="Arial" charset="0"/>
        </a:defRPr>
      </a:lvl8pPr>
      <a:lvl9pPr marL="1828800" algn="ctr" rtl="0" fontAlgn="base">
        <a:spcBef>
          <a:spcPct val="0"/>
        </a:spcBef>
        <a:spcAft>
          <a:spcPct val="0"/>
        </a:spcAft>
        <a:defRPr sz="4400">
          <a:solidFill>
            <a:schemeClr val="tx2"/>
          </a:solidFill>
          <a:latin typeface="Garamond"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slide" Target="slide28.xml"/><Relationship Id="rId7" Type="http://schemas.openxmlformats.org/officeDocument/2006/relationships/image" Target="../media/image3.png"/><Relationship Id="rId2" Type="http://schemas.openxmlformats.org/officeDocument/2006/relationships/slide" Target="slide27.xml"/><Relationship Id="rId1" Type="http://schemas.openxmlformats.org/officeDocument/2006/relationships/slideLayout" Target="../slideLayouts/slideLayout6.xml"/><Relationship Id="rId6" Type="http://schemas.openxmlformats.org/officeDocument/2006/relationships/slide" Target="slide31.xml"/><Relationship Id="rId5" Type="http://schemas.openxmlformats.org/officeDocument/2006/relationships/slide" Target="slide30.xml"/><Relationship Id="rId4" Type="http://schemas.openxmlformats.org/officeDocument/2006/relationships/slide" Target="slide29.xml"/></Relationships>
</file>

<file path=ppt/slides/_rels/slide27.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slide" Target="slide26.xml"/><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slide" Target="slide26.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slide" Target="slide26.xml"/><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slide" Target="slide26.xml"/><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hyperlink" Target="https://www.youtube.com/watch?v=wp1ozgFz7Ac" TargetMode="External"/><Relationship Id="rId1" Type="http://schemas.openxmlformats.org/officeDocument/2006/relationships/slideLayout" Target="../slideLayouts/slideLayout6.xml"/><Relationship Id="rId5" Type="http://schemas.openxmlformats.org/officeDocument/2006/relationships/image" Target="../media/image38.jpg"/><Relationship Id="rId4" Type="http://schemas.openxmlformats.org/officeDocument/2006/relationships/image" Target="../media/image37.jpg"/></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slide" Target="slide64.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slide" Target="slide67.xml"/><Relationship Id="rId4" Type="http://schemas.openxmlformats.org/officeDocument/2006/relationships/slide" Target="slide66.xml"/></Relationships>
</file>

<file path=ppt/slides/_rels/slide64.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slide" Target="slide7.xml"/><Relationship Id="rId1" Type="http://schemas.openxmlformats.org/officeDocument/2006/relationships/slideLayout" Target="../slideLayouts/slideLayout6.xml"/><Relationship Id="rId5" Type="http://schemas.openxmlformats.org/officeDocument/2006/relationships/image" Target="../media/image43.jpeg"/><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slide" Target="slide7.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slide" Target="slide7.xml"/><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slide" Target="slide7.xml"/><Relationship Id="rId1" Type="http://schemas.openxmlformats.org/officeDocument/2006/relationships/slideLayout" Target="../slideLayouts/slideLayout6.xml"/><Relationship Id="rId5" Type="http://schemas.openxmlformats.org/officeDocument/2006/relationships/image" Target="../media/image41.jpeg"/><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6" name="Title 1"/>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Christian Life in the World</a:t>
            </a:r>
          </a:p>
        </p:txBody>
      </p:sp>
      <p:sp>
        <p:nvSpPr>
          <p:cNvPr id="1027" name="Text Box 13"/>
          <p:cNvSpPr txBox="1">
            <a:spLocks noChangeArrowheads="1"/>
          </p:cNvSpPr>
          <p:nvPr/>
        </p:nvSpPr>
        <p:spPr bwMode="auto">
          <a:xfrm>
            <a:off x="4572000" y="2928938"/>
            <a:ext cx="45720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GB" altLang="en-US" sz="5400"/>
              <a:t>Christian Life in the World</a:t>
            </a:r>
            <a:endParaRPr lang="en-US" altLang="en-US" sz="540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29470"/>
            <a:ext cx="3635896" cy="2607441"/>
          </a:xfrm>
        </p:spPr>
        <p:txBody>
          <a:bodyPr/>
          <a:lstStyle/>
          <a:p>
            <a:pPr algn="l"/>
            <a:r>
              <a:rPr lang="en-GB" dirty="0" smtClean="0">
                <a:solidFill>
                  <a:schemeClr val="bg1"/>
                </a:solidFill>
              </a:rPr>
              <a:t>When is a good time for you to pray ?</a:t>
            </a:r>
            <a:endParaRPr lang="en-GB" dirty="0"/>
          </a:p>
        </p:txBody>
      </p:sp>
    </p:spTree>
    <p:extLst>
      <p:ext uri="{BB962C8B-B14F-4D97-AF65-F5344CB8AC3E}">
        <p14:creationId xmlns:p14="http://schemas.microsoft.com/office/powerpoint/2010/main" val="1165511330"/>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9">
            <a:hlinkClick r:id="" action="ppaction://noaction" highlightClick="1"/>
          </p:cNvPr>
          <p:cNvSpPr>
            <a:spLocks noChangeArrowheads="1"/>
          </p:cNvSpPr>
          <p:nvPr/>
        </p:nvSpPr>
        <p:spPr bwMode="auto">
          <a:xfrm>
            <a:off x="179388" y="188913"/>
            <a:ext cx="4392612" cy="576262"/>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US" altLang="en-US" sz="1800">
                <a:solidFill>
                  <a:schemeClr val="tx1"/>
                </a:solidFill>
              </a:rPr>
              <a:t>Personal prayer life</a:t>
            </a:r>
          </a:p>
        </p:txBody>
      </p:sp>
      <p:pic>
        <p:nvPicPr>
          <p:cNvPr id="8195" name="Picture 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61" descr="7582 m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947738"/>
            <a:ext cx="3473450"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 Box 62"/>
          <p:cNvSpPr txBox="1">
            <a:spLocks noChangeArrowheads="1"/>
          </p:cNvSpPr>
          <p:nvPr/>
        </p:nvSpPr>
        <p:spPr bwMode="auto">
          <a:xfrm>
            <a:off x="3673475" y="1128713"/>
            <a:ext cx="543560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marL="363538" indent="-363538"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75000"/>
              </a:spcBef>
              <a:buClr>
                <a:srgbClr val="009900"/>
              </a:buClr>
              <a:buFontTx/>
              <a:buChar char="•"/>
            </a:pPr>
            <a:r>
              <a:rPr lang="en-US" altLang="en-US" sz="3000" b="0" dirty="0">
                <a:solidFill>
                  <a:schemeClr val="tx1"/>
                </a:solidFill>
              </a:rPr>
              <a:t>Pray each day, preferably at set times and especially at the beginning and end of the day.</a:t>
            </a:r>
          </a:p>
          <a:p>
            <a:pPr algn="l" eaLnBrk="1" hangingPunct="1">
              <a:spcBef>
                <a:spcPct val="75000"/>
              </a:spcBef>
              <a:buClr>
                <a:srgbClr val="009900"/>
              </a:buClr>
              <a:buFontTx/>
              <a:buChar char="•"/>
            </a:pPr>
            <a:r>
              <a:rPr lang="en-US" altLang="en-US" sz="3000" b="0" dirty="0">
                <a:solidFill>
                  <a:schemeClr val="tx1"/>
                </a:solidFill>
              </a:rPr>
              <a:t>Learn some of the most important prayers, so that they can be recalled easily at any time.</a:t>
            </a:r>
          </a:p>
          <a:p>
            <a:pPr algn="l" eaLnBrk="1" hangingPunct="1">
              <a:spcBef>
                <a:spcPct val="75000"/>
              </a:spcBef>
              <a:buClr>
                <a:srgbClr val="009900"/>
              </a:buClr>
              <a:buFontTx/>
              <a:buChar char="•"/>
            </a:pPr>
            <a:r>
              <a:rPr lang="en-US" altLang="en-US" sz="3000" b="0" dirty="0" smtClean="0">
                <a:solidFill>
                  <a:schemeClr val="tx1"/>
                </a:solidFill>
              </a:rPr>
              <a:t>Practice </a:t>
            </a:r>
            <a:r>
              <a:rPr lang="en-US" altLang="en-US" sz="3000" b="0" dirty="0">
                <a:solidFill>
                  <a:schemeClr val="tx1"/>
                </a:solidFill>
              </a:rPr>
              <a:t>clearing the mind of distractions and turning to God even in daily work.</a:t>
            </a:r>
          </a:p>
        </p:txBody>
      </p:sp>
      <p:sp>
        <p:nvSpPr>
          <p:cNvPr id="8198" name="Title 5"/>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Personal prayer life (3)</a:t>
            </a: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a:hlinkClick r:id="" action="ppaction://noaction" highlightClick="1"/>
          </p:cNvPr>
          <p:cNvSpPr>
            <a:spLocks noChangeArrowheads="1"/>
          </p:cNvSpPr>
          <p:nvPr/>
        </p:nvSpPr>
        <p:spPr bwMode="auto">
          <a:xfrm>
            <a:off x="179388" y="188913"/>
            <a:ext cx="4392612" cy="576262"/>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US" altLang="en-US" sz="1800">
                <a:solidFill>
                  <a:schemeClr val="tx1"/>
                </a:solidFill>
              </a:rPr>
              <a:t>Personal prayer life</a:t>
            </a:r>
          </a:p>
        </p:txBody>
      </p:sp>
      <p:pic>
        <p:nvPicPr>
          <p:cNvPr id="921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6" descr="7582 m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947738"/>
            <a:ext cx="3473450"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7"/>
          <p:cNvSpPr txBox="1">
            <a:spLocks noChangeArrowheads="1"/>
          </p:cNvSpPr>
          <p:nvPr/>
        </p:nvSpPr>
        <p:spPr bwMode="auto">
          <a:xfrm>
            <a:off x="3854450" y="2413000"/>
            <a:ext cx="4533900"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50000"/>
              </a:spcBef>
            </a:pPr>
            <a:r>
              <a:rPr lang="en-US" altLang="en-US" sz="3200" b="0">
                <a:solidFill>
                  <a:schemeClr val="tx1"/>
                </a:solidFill>
              </a:rPr>
              <a:t>It is better to begin by devoting short daily periods to prayer than to pray for long periods but to do so only occasionally.</a:t>
            </a:r>
          </a:p>
        </p:txBody>
      </p:sp>
      <p:sp>
        <p:nvSpPr>
          <p:cNvPr id="9222" name="Title 5"/>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Personal prayer life (4)</a:t>
            </a: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AutoShape 2">
            <a:hlinkClick r:id="" action="ppaction://noaction" highlightClick="1"/>
          </p:cNvPr>
          <p:cNvSpPr>
            <a:spLocks noChangeArrowheads="1"/>
          </p:cNvSpPr>
          <p:nvPr/>
        </p:nvSpPr>
        <p:spPr bwMode="auto">
          <a:xfrm>
            <a:off x="0" y="0"/>
            <a:ext cx="9164638" cy="1169988"/>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r>
              <a:rPr lang="en-US" altLang="en-US" sz="4000">
                <a:solidFill>
                  <a:schemeClr val="tx1"/>
                </a:solidFill>
              </a:rPr>
              <a:t>Personal knowledge</a:t>
            </a:r>
          </a:p>
        </p:txBody>
      </p:sp>
      <p:sp>
        <p:nvSpPr>
          <p:cNvPr id="10243" name="Rectangle 16"/>
          <p:cNvSpPr>
            <a:spLocks noChangeArrowheads="1"/>
          </p:cNvSpPr>
          <p:nvPr/>
        </p:nvSpPr>
        <p:spPr bwMode="auto">
          <a:xfrm>
            <a:off x="971550" y="6142038"/>
            <a:ext cx="7200900" cy="579437"/>
          </a:xfrm>
          <a:prstGeom prst="rect">
            <a:avLst/>
          </a:prstGeom>
          <a:solidFill>
            <a:srgbClr val="005600">
              <a:alpha val="74901"/>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US" altLang="en-US" sz="1600" b="0" i="1"/>
              <a:t>Saint Jerome in his Study </a:t>
            </a:r>
            <a:r>
              <a:rPr lang="en-US" altLang="en-US" sz="1600" b="0"/>
              <a:t>by Antonello da Messina</a:t>
            </a:r>
          </a:p>
          <a:p>
            <a:pPr eaLnBrk="1" hangingPunct="1"/>
            <a:r>
              <a:rPr lang="en-GB" altLang="en-US" sz="1600" b="0"/>
              <a:t>St Jerome reminds us of the need to spend time increasing our knowledge of the faith.</a:t>
            </a:r>
            <a:endParaRPr lang="en-US" altLang="en-US" sz="1600" b="0"/>
          </a:p>
        </p:txBody>
      </p:sp>
      <p:sp>
        <p:nvSpPr>
          <p:cNvPr id="10244" name="Title 3"/>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Personal knowledge (1)</a:t>
            </a: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9">
            <a:hlinkClick r:id="" action="ppaction://noaction" highlightClick="1"/>
          </p:cNvPr>
          <p:cNvSpPr>
            <a:spLocks noChangeArrowheads="1"/>
          </p:cNvSpPr>
          <p:nvPr/>
        </p:nvSpPr>
        <p:spPr bwMode="auto">
          <a:xfrm>
            <a:off x="179388" y="188913"/>
            <a:ext cx="4392612" cy="576262"/>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US" altLang="en-US" sz="1800">
                <a:solidFill>
                  <a:schemeClr val="tx1"/>
                </a:solidFill>
              </a:rPr>
              <a:t>Personal knowledge</a:t>
            </a:r>
          </a:p>
        </p:txBody>
      </p:sp>
      <p:pic>
        <p:nvPicPr>
          <p:cNvPr id="11267"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25" descr="29420 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947738"/>
            <a:ext cx="3200400"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Rectangle 26"/>
          <p:cNvSpPr>
            <a:spLocks noChangeArrowheads="1"/>
          </p:cNvSpPr>
          <p:nvPr/>
        </p:nvSpPr>
        <p:spPr bwMode="auto">
          <a:xfrm>
            <a:off x="3563888" y="894527"/>
            <a:ext cx="467995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50000"/>
              </a:spcBef>
            </a:pPr>
            <a:r>
              <a:rPr lang="en-US" altLang="en-US" sz="3400" b="0" dirty="0">
                <a:solidFill>
                  <a:schemeClr val="tx1"/>
                </a:solidFill>
              </a:rPr>
              <a:t>Knowledge is essential to living the Christian life, because we cannot love what we do not know</a:t>
            </a:r>
            <a:r>
              <a:rPr lang="en-US" altLang="en-US" sz="3400" b="0" dirty="0" smtClean="0">
                <a:solidFill>
                  <a:schemeClr val="tx1"/>
                </a:solidFill>
              </a:rPr>
              <a:t>.</a:t>
            </a:r>
          </a:p>
          <a:p>
            <a:pPr algn="l" eaLnBrk="1" hangingPunct="1">
              <a:spcBef>
                <a:spcPct val="50000"/>
              </a:spcBef>
            </a:pPr>
            <a:endParaRPr lang="en-US" altLang="en-US" sz="3400" b="0" dirty="0">
              <a:solidFill>
                <a:schemeClr val="tx1"/>
              </a:solidFill>
            </a:endParaRPr>
          </a:p>
          <a:p>
            <a:pPr algn="l" eaLnBrk="1" hangingPunct="1">
              <a:spcBef>
                <a:spcPct val="50000"/>
              </a:spcBef>
            </a:pPr>
            <a:r>
              <a:rPr lang="en-US" altLang="en-US" sz="3400" b="0" dirty="0" smtClean="0">
                <a:solidFill>
                  <a:schemeClr val="tx1"/>
                </a:solidFill>
              </a:rPr>
              <a:t>Knowledge of holy things (Bible, liturgy, etc.) helps to deepen your love for God.</a:t>
            </a:r>
            <a:endParaRPr lang="en-US" altLang="en-US" sz="3400" b="0" dirty="0">
              <a:solidFill>
                <a:schemeClr val="tx1"/>
              </a:solidFill>
            </a:endParaRPr>
          </a:p>
        </p:txBody>
      </p:sp>
      <p:sp>
        <p:nvSpPr>
          <p:cNvPr id="11270" name="Title 5"/>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Personal knowledge (2)</a:t>
            </a: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9">
            <a:hlinkClick r:id="" action="ppaction://noaction" highlightClick="1"/>
          </p:cNvPr>
          <p:cNvSpPr>
            <a:spLocks noChangeArrowheads="1"/>
          </p:cNvSpPr>
          <p:nvPr/>
        </p:nvSpPr>
        <p:spPr bwMode="auto">
          <a:xfrm>
            <a:off x="179388" y="188913"/>
            <a:ext cx="4392612" cy="576262"/>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US" altLang="en-US" sz="1800">
                <a:solidFill>
                  <a:schemeClr val="tx1"/>
                </a:solidFill>
              </a:rPr>
              <a:t>Personal knowledge</a:t>
            </a:r>
          </a:p>
        </p:txBody>
      </p:sp>
      <p:pic>
        <p:nvPicPr>
          <p:cNvPr id="12291"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15" descr="29420 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947738"/>
            <a:ext cx="3200400"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16"/>
          <p:cNvSpPr>
            <a:spLocks noChangeArrowheads="1"/>
          </p:cNvSpPr>
          <p:nvPr/>
        </p:nvSpPr>
        <p:spPr bwMode="auto">
          <a:xfrm>
            <a:off x="3563938" y="969963"/>
            <a:ext cx="54006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50000"/>
              </a:spcBef>
            </a:pPr>
            <a:r>
              <a:rPr lang="en-US" altLang="en-US" sz="2800" b="0">
                <a:solidFill>
                  <a:schemeClr val="tx1"/>
                </a:solidFill>
              </a:rPr>
              <a:t>It is therefore helpful to our personal development to:</a:t>
            </a:r>
          </a:p>
        </p:txBody>
      </p:sp>
      <p:sp>
        <p:nvSpPr>
          <p:cNvPr id="12294" name="Text Box 17"/>
          <p:cNvSpPr txBox="1">
            <a:spLocks noChangeArrowheads="1"/>
          </p:cNvSpPr>
          <p:nvPr/>
        </p:nvSpPr>
        <p:spPr bwMode="auto">
          <a:xfrm>
            <a:off x="3600450" y="2060575"/>
            <a:ext cx="54356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marL="363538" indent="-363538"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50000"/>
              </a:spcBef>
              <a:buClr>
                <a:srgbClr val="009900"/>
              </a:buClr>
              <a:buFontTx/>
              <a:buChar char="•"/>
            </a:pPr>
            <a:r>
              <a:rPr lang="en-US" altLang="en-US" sz="2800" b="0" dirty="0">
                <a:solidFill>
                  <a:schemeClr val="tx1"/>
                </a:solidFill>
              </a:rPr>
              <a:t>Set aside time for </a:t>
            </a:r>
            <a:r>
              <a:rPr lang="en-US" altLang="en-US" sz="2800" b="0" dirty="0">
                <a:solidFill>
                  <a:srgbClr val="FF0000"/>
                </a:solidFill>
              </a:rPr>
              <a:t>reading Scripture </a:t>
            </a:r>
            <a:r>
              <a:rPr lang="en-US" altLang="en-US" sz="2800" b="0" dirty="0">
                <a:solidFill>
                  <a:schemeClr val="tx1"/>
                </a:solidFill>
              </a:rPr>
              <a:t>and other books about the faith.</a:t>
            </a:r>
          </a:p>
          <a:p>
            <a:pPr algn="l" eaLnBrk="1" hangingPunct="1">
              <a:spcBef>
                <a:spcPct val="50000"/>
              </a:spcBef>
              <a:buClr>
                <a:srgbClr val="009900"/>
              </a:buClr>
              <a:buFontTx/>
              <a:buChar char="•"/>
            </a:pPr>
            <a:r>
              <a:rPr lang="en-US" altLang="en-US" sz="2800" b="0" dirty="0">
                <a:solidFill>
                  <a:srgbClr val="FF0000"/>
                </a:solidFill>
              </a:rPr>
              <a:t>Share and discuss the faith </a:t>
            </a:r>
            <a:r>
              <a:rPr lang="en-US" altLang="en-US" sz="2800" b="0" dirty="0">
                <a:solidFill>
                  <a:schemeClr val="tx1"/>
                </a:solidFill>
              </a:rPr>
              <a:t>with others, particularly priests and teachers.</a:t>
            </a:r>
          </a:p>
          <a:p>
            <a:pPr algn="l" eaLnBrk="1" hangingPunct="1">
              <a:spcBef>
                <a:spcPct val="50000"/>
              </a:spcBef>
              <a:buClr>
                <a:srgbClr val="009900"/>
              </a:buClr>
              <a:buFontTx/>
              <a:buChar char="•"/>
            </a:pPr>
            <a:r>
              <a:rPr lang="en-US" altLang="en-US" sz="2800" b="0" dirty="0">
                <a:solidFill>
                  <a:schemeClr val="tx1"/>
                </a:solidFill>
              </a:rPr>
              <a:t>Attend a </a:t>
            </a:r>
            <a:r>
              <a:rPr lang="en-US" altLang="en-US" sz="2800" b="0" dirty="0">
                <a:solidFill>
                  <a:srgbClr val="FF0000"/>
                </a:solidFill>
              </a:rPr>
              <a:t>catechetical course </a:t>
            </a:r>
            <a:r>
              <a:rPr lang="en-US" altLang="en-US" sz="2800" b="0" dirty="0">
                <a:solidFill>
                  <a:schemeClr val="tx1"/>
                </a:solidFill>
              </a:rPr>
              <a:t>and make use of other Catholic educational resources.</a:t>
            </a:r>
          </a:p>
        </p:txBody>
      </p:sp>
      <p:sp>
        <p:nvSpPr>
          <p:cNvPr id="12295" name="Title 6"/>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Personal knowledge (3)</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61837 copy m3 to fra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150938"/>
            <a:ext cx="6251575" cy="523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AutoShape 2">
            <a:hlinkClick r:id="" action="ppaction://noaction" highlightClick="1"/>
          </p:cNvPr>
          <p:cNvSpPr>
            <a:spLocks noChangeArrowheads="1"/>
          </p:cNvSpPr>
          <p:nvPr/>
        </p:nvSpPr>
        <p:spPr bwMode="auto">
          <a:xfrm>
            <a:off x="0" y="0"/>
            <a:ext cx="9164638" cy="1169988"/>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r>
              <a:rPr lang="en-US" altLang="en-US" sz="4000" dirty="0">
                <a:solidFill>
                  <a:schemeClr val="tx1"/>
                </a:solidFill>
              </a:rPr>
              <a:t>Personal sacramental life</a:t>
            </a:r>
          </a:p>
        </p:txBody>
      </p:sp>
      <p:sp>
        <p:nvSpPr>
          <p:cNvPr id="13316" name="Rectangle 6"/>
          <p:cNvSpPr>
            <a:spLocks noChangeArrowheads="1"/>
          </p:cNvSpPr>
          <p:nvPr/>
        </p:nvSpPr>
        <p:spPr bwMode="auto">
          <a:xfrm>
            <a:off x="1403350" y="6365875"/>
            <a:ext cx="6267450" cy="346075"/>
          </a:xfrm>
          <a:prstGeom prst="rect">
            <a:avLst/>
          </a:prstGeom>
          <a:solidFill>
            <a:srgbClr val="005600">
              <a:alpha val="74901"/>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US" altLang="en-US" sz="1600" b="0" i="1"/>
              <a:t>The Seven Sacraments </a:t>
            </a:r>
            <a:r>
              <a:rPr lang="en-US" altLang="en-US" sz="1600" b="0"/>
              <a:t>by Weyden</a:t>
            </a:r>
          </a:p>
        </p:txBody>
      </p:sp>
      <p:sp>
        <p:nvSpPr>
          <p:cNvPr id="13317" name="Title 4"/>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Personal sacramental life (1)</a:t>
            </a: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40000">
              <a:srgbClr val="FFC000"/>
            </a:gs>
            <a:gs pos="100000">
              <a:srgbClr val="7030A0"/>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504" y="1472883"/>
            <a:ext cx="8229600" cy="1152128"/>
          </a:xfrm>
        </p:spPr>
        <p:txBody>
          <a:bodyPr/>
          <a:lstStyle/>
          <a:p>
            <a:pPr algn="l"/>
            <a:r>
              <a:rPr lang="en-GB" dirty="0" smtClean="0"/>
              <a:t>How can you get more out of the Sacraments (</a:t>
            </a:r>
            <a:r>
              <a:rPr lang="en-GB" dirty="0" err="1" smtClean="0"/>
              <a:t>eg</a:t>
            </a:r>
            <a:r>
              <a:rPr lang="en-GB" dirty="0" smtClean="0"/>
              <a:t>. Mass, confession)?</a:t>
            </a:r>
            <a:br>
              <a:rPr lang="en-GB" dirty="0" smtClean="0"/>
            </a:br>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2636912"/>
            <a:ext cx="3142284" cy="378904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928" y="2276872"/>
            <a:ext cx="1868785" cy="265782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654" y="3717032"/>
            <a:ext cx="3190346" cy="2836565"/>
          </a:xfrm>
          <a:prstGeom prst="rect">
            <a:avLst/>
          </a:prstGeom>
        </p:spPr>
      </p:pic>
      <p:sp>
        <p:nvSpPr>
          <p:cNvPr id="6" name="AutoShape 2">
            <a:hlinkClick r:id="" action="ppaction://noaction" highlightClick="1"/>
          </p:cNvPr>
          <p:cNvSpPr>
            <a:spLocks noChangeArrowheads="1"/>
          </p:cNvSpPr>
          <p:nvPr/>
        </p:nvSpPr>
        <p:spPr bwMode="auto">
          <a:xfrm>
            <a:off x="0" y="0"/>
            <a:ext cx="9164638" cy="1169988"/>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r>
              <a:rPr lang="en-US" altLang="en-US" sz="4000" dirty="0">
                <a:solidFill>
                  <a:schemeClr val="tx1"/>
                </a:solidFill>
              </a:rPr>
              <a:t>Personal sacramental life</a:t>
            </a:r>
          </a:p>
        </p:txBody>
      </p:sp>
    </p:spTree>
    <p:extLst>
      <p:ext uri="{BB962C8B-B14F-4D97-AF65-F5344CB8AC3E}">
        <p14:creationId xmlns:p14="http://schemas.microsoft.com/office/powerpoint/2010/main" val="1315529684"/>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9">
            <a:hlinkClick r:id="" action="ppaction://noaction" highlightClick="1"/>
          </p:cNvPr>
          <p:cNvSpPr>
            <a:spLocks noChangeArrowheads="1"/>
          </p:cNvSpPr>
          <p:nvPr/>
        </p:nvSpPr>
        <p:spPr bwMode="auto">
          <a:xfrm>
            <a:off x="179388" y="188913"/>
            <a:ext cx="4392612" cy="576262"/>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US" altLang="en-US" sz="1800">
                <a:solidFill>
                  <a:schemeClr val="tx1"/>
                </a:solidFill>
              </a:rPr>
              <a:t>Personal sacramental life</a:t>
            </a:r>
          </a:p>
        </p:txBody>
      </p:sp>
      <p:pic>
        <p:nvPicPr>
          <p:cNvPr id="14339"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15" descr="61837 copy m3A to frame"/>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023938"/>
            <a:ext cx="2519363"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16" descr="61837m1"/>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5250" y="1028700"/>
            <a:ext cx="2519363" cy="521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Rectangle 17"/>
          <p:cNvSpPr>
            <a:spLocks noChangeArrowheads="1"/>
          </p:cNvSpPr>
          <p:nvPr/>
        </p:nvSpPr>
        <p:spPr bwMode="auto">
          <a:xfrm>
            <a:off x="2771775" y="1584325"/>
            <a:ext cx="3600450"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spcBef>
                <a:spcPct val="50000"/>
              </a:spcBef>
            </a:pPr>
            <a:r>
              <a:rPr lang="en-US" altLang="en-US" sz="2800" b="0">
                <a:solidFill>
                  <a:schemeClr val="tx1"/>
                </a:solidFill>
              </a:rPr>
              <a:t>Since the sacraments begin and sustain the Christian life it is beneficial to go to Mass and Confession more often than is obligatory.</a:t>
            </a:r>
          </a:p>
          <a:p>
            <a:pPr eaLnBrk="1" hangingPunct="1">
              <a:spcBef>
                <a:spcPct val="50000"/>
              </a:spcBef>
            </a:pPr>
            <a:r>
              <a:rPr lang="en-US" altLang="en-US" sz="2800" b="0">
                <a:solidFill>
                  <a:schemeClr val="tx1"/>
                </a:solidFill>
              </a:rPr>
              <a:t>Daily Mass and </a:t>
            </a:r>
            <a:br>
              <a:rPr lang="en-US" altLang="en-US" sz="2800" b="0">
                <a:solidFill>
                  <a:schemeClr val="tx1"/>
                </a:solidFill>
              </a:rPr>
            </a:br>
            <a:r>
              <a:rPr lang="en-US" altLang="en-US" sz="2800" b="0">
                <a:solidFill>
                  <a:schemeClr val="tx1"/>
                </a:solidFill>
              </a:rPr>
              <a:t>monthly Confession are recommended practices.</a:t>
            </a:r>
          </a:p>
        </p:txBody>
      </p:sp>
      <p:sp>
        <p:nvSpPr>
          <p:cNvPr id="14343" name="Title 6"/>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Personal sacramental life (2)</a:t>
            </a: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AutoShape 2">
            <a:hlinkClick r:id="" action="ppaction://noaction" highlightClick="1"/>
          </p:cNvPr>
          <p:cNvSpPr>
            <a:spLocks noChangeArrowheads="1"/>
          </p:cNvSpPr>
          <p:nvPr/>
        </p:nvSpPr>
        <p:spPr bwMode="auto">
          <a:xfrm>
            <a:off x="0" y="0"/>
            <a:ext cx="9164638" cy="1169988"/>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r>
              <a:rPr lang="en-US" altLang="en-US" sz="4000">
                <a:solidFill>
                  <a:schemeClr val="tx1"/>
                </a:solidFill>
              </a:rPr>
              <a:t>Personal moral life</a:t>
            </a:r>
          </a:p>
        </p:txBody>
      </p:sp>
      <p:sp>
        <p:nvSpPr>
          <p:cNvPr id="15363" name="Rectangle 5"/>
          <p:cNvSpPr>
            <a:spLocks noChangeArrowheads="1"/>
          </p:cNvSpPr>
          <p:nvPr/>
        </p:nvSpPr>
        <p:spPr bwMode="auto">
          <a:xfrm>
            <a:off x="1547813" y="5962650"/>
            <a:ext cx="5976937" cy="755650"/>
          </a:xfrm>
          <a:prstGeom prst="rect">
            <a:avLst/>
          </a:prstGeom>
          <a:solidFill>
            <a:srgbClr val="005600">
              <a:alpha val="74901"/>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US" altLang="en-US" sz="1600" b="0" i="1"/>
              <a:t>The Conversion of St Augustine</a:t>
            </a:r>
            <a:r>
              <a:rPr lang="en-US" altLang="en-US" sz="1600" b="0"/>
              <a:t> by Gozzoli</a:t>
            </a:r>
          </a:p>
          <a:p>
            <a:pPr eaLnBrk="1" hangingPunct="1"/>
            <a:r>
              <a:rPr lang="en-US" altLang="en-US" sz="1600" b="0"/>
              <a:t>Augustine was converted to Christianity after reading the Scriptures. </a:t>
            </a:r>
            <a:br>
              <a:rPr lang="en-US" altLang="en-US" sz="1600" b="0"/>
            </a:br>
            <a:r>
              <a:rPr lang="en-US" altLang="en-US" sz="1600" b="0"/>
              <a:t>He gave up his immoral life and found true joy in following Christ. </a:t>
            </a:r>
          </a:p>
        </p:txBody>
      </p:sp>
      <p:sp>
        <p:nvSpPr>
          <p:cNvPr id="15364" name="Title 3"/>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Personal moral life (1)</a:t>
            </a: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AutoShape 10">
            <a:hlinkClick r:id="" action="ppaction://noaction" highlightClick="1"/>
          </p:cNvPr>
          <p:cNvSpPr>
            <a:spLocks noChangeArrowheads="1"/>
          </p:cNvSpPr>
          <p:nvPr/>
        </p:nvSpPr>
        <p:spPr bwMode="auto">
          <a:xfrm>
            <a:off x="0" y="0"/>
            <a:ext cx="9164638" cy="1169988"/>
          </a:xfrm>
          <a:prstGeom prst="actionButtonBlank">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GB" altLang="en-US" sz="5400"/>
              <a:t>The Personal Christian Life</a:t>
            </a:r>
            <a:endParaRPr lang="en-US" altLang="en-US" sz="5400"/>
          </a:p>
        </p:txBody>
      </p:sp>
      <p:sp>
        <p:nvSpPr>
          <p:cNvPr id="2051" name="Rectangle 14"/>
          <p:cNvSpPr>
            <a:spLocks noChangeArrowheads="1"/>
          </p:cNvSpPr>
          <p:nvPr/>
        </p:nvSpPr>
        <p:spPr bwMode="auto">
          <a:xfrm>
            <a:off x="2700338" y="6370638"/>
            <a:ext cx="3743325" cy="336550"/>
          </a:xfrm>
          <a:prstGeom prst="rect">
            <a:avLst/>
          </a:prstGeom>
          <a:solidFill>
            <a:srgbClr val="005600">
              <a:alpha val="74901"/>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US" altLang="en-US" sz="1600" b="0" i="1"/>
              <a:t>Christ Carrying His Cross</a:t>
            </a:r>
            <a:r>
              <a:rPr lang="en-US" altLang="en-US" sz="1600" b="0"/>
              <a:t> by Stanley Spencer</a:t>
            </a:r>
          </a:p>
        </p:txBody>
      </p:sp>
      <p:sp>
        <p:nvSpPr>
          <p:cNvPr id="2052" name="Title 3"/>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The Personal Christian Life (1)</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a:hlinkClick r:id="" action="ppaction://noaction" highlightClick="1"/>
          </p:cNvPr>
          <p:cNvSpPr>
            <a:spLocks noChangeArrowheads="1"/>
          </p:cNvSpPr>
          <p:nvPr/>
        </p:nvSpPr>
        <p:spPr bwMode="auto">
          <a:xfrm>
            <a:off x="179388" y="188913"/>
            <a:ext cx="4392612" cy="576262"/>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US" altLang="en-US" sz="1800">
                <a:solidFill>
                  <a:schemeClr val="tx1"/>
                </a:solidFill>
              </a:rPr>
              <a:t>Personal moral life</a:t>
            </a:r>
          </a:p>
        </p:txBody>
      </p:sp>
      <p:pic>
        <p:nvPicPr>
          <p:cNvPr id="1638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7" descr="augustine_tolle_lege 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992188"/>
            <a:ext cx="2587625"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8"/>
          <p:cNvSpPr>
            <a:spLocks noChangeArrowheads="1"/>
          </p:cNvSpPr>
          <p:nvPr/>
        </p:nvSpPr>
        <p:spPr bwMode="auto">
          <a:xfrm>
            <a:off x="3059113" y="1341438"/>
            <a:ext cx="5184775" cy="449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50000"/>
              </a:spcBef>
            </a:pPr>
            <a:r>
              <a:rPr lang="en-US" altLang="en-US" sz="3400" b="0">
                <a:solidFill>
                  <a:schemeClr val="tx1"/>
                </a:solidFill>
              </a:rPr>
              <a:t>Personal morality is essential to living in an authentic Christian way and remaining in God’s grace. </a:t>
            </a:r>
          </a:p>
          <a:p>
            <a:pPr algn="l" eaLnBrk="1" hangingPunct="1">
              <a:spcBef>
                <a:spcPct val="50000"/>
              </a:spcBef>
            </a:pPr>
            <a:r>
              <a:rPr lang="en-US" altLang="en-US" sz="3400" b="0">
                <a:solidFill>
                  <a:schemeClr val="tx1"/>
                </a:solidFill>
              </a:rPr>
              <a:t>God calls us to follow his will even in our smallest actions and to offer daily sacrifices for ourselves and others. </a:t>
            </a:r>
          </a:p>
        </p:txBody>
      </p:sp>
      <p:sp>
        <p:nvSpPr>
          <p:cNvPr id="16390" name="Title 5"/>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Personal moral life (2)</a:t>
            </a: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a:hlinkClick r:id="" action="ppaction://noaction" highlightClick="1"/>
          </p:cNvPr>
          <p:cNvSpPr>
            <a:spLocks noChangeArrowheads="1"/>
          </p:cNvSpPr>
          <p:nvPr/>
        </p:nvSpPr>
        <p:spPr bwMode="auto">
          <a:xfrm>
            <a:off x="179388" y="188913"/>
            <a:ext cx="4392612" cy="576262"/>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US" altLang="en-US" sz="1800">
                <a:solidFill>
                  <a:schemeClr val="tx1"/>
                </a:solidFill>
              </a:rPr>
              <a:t>Personal moral life</a:t>
            </a:r>
          </a:p>
        </p:txBody>
      </p:sp>
      <p:pic>
        <p:nvPicPr>
          <p:cNvPr id="1638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7" descr="augustine_tolle_lege 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992188"/>
            <a:ext cx="2587625"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8"/>
          <p:cNvSpPr>
            <a:spLocks noChangeArrowheads="1"/>
          </p:cNvSpPr>
          <p:nvPr/>
        </p:nvSpPr>
        <p:spPr bwMode="auto">
          <a:xfrm>
            <a:off x="3059113" y="924690"/>
            <a:ext cx="5184775"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50000"/>
              </a:spcBef>
            </a:pPr>
            <a:r>
              <a:rPr lang="en-US" altLang="en-US" sz="3400" b="0" dirty="0" smtClean="0">
                <a:solidFill>
                  <a:schemeClr val="tx1"/>
                </a:solidFill>
              </a:rPr>
              <a:t>St. Augustine lived an immoral life for many years before he converted to Christ, which teaches us that we do not only come to church or the sacraments, which are visible signs of Christ, because we are perfect, but because we want to become perfect in love.  </a:t>
            </a:r>
            <a:endParaRPr lang="en-US" altLang="en-US" sz="3400" b="0" dirty="0">
              <a:solidFill>
                <a:schemeClr val="tx1"/>
              </a:solidFill>
            </a:endParaRPr>
          </a:p>
        </p:txBody>
      </p:sp>
      <p:sp>
        <p:nvSpPr>
          <p:cNvPr id="16390" name="Title 5"/>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Personal moral life (2)</a:t>
            </a:r>
          </a:p>
        </p:txBody>
      </p:sp>
    </p:spTree>
    <p:extLst>
      <p:ext uri="{BB962C8B-B14F-4D97-AF65-F5344CB8AC3E}">
        <p14:creationId xmlns:p14="http://schemas.microsoft.com/office/powerpoint/2010/main" val="993239279"/>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a:hlinkClick r:id="" action="ppaction://noaction" highlightClick="1"/>
          </p:cNvPr>
          <p:cNvSpPr>
            <a:spLocks noChangeArrowheads="1"/>
          </p:cNvSpPr>
          <p:nvPr/>
        </p:nvSpPr>
        <p:spPr bwMode="auto">
          <a:xfrm>
            <a:off x="179388" y="188913"/>
            <a:ext cx="4392612" cy="576262"/>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US" altLang="en-US" sz="1800">
                <a:solidFill>
                  <a:schemeClr val="tx1"/>
                </a:solidFill>
              </a:rPr>
              <a:t>Personal moral life</a:t>
            </a:r>
          </a:p>
        </p:txBody>
      </p:sp>
      <p:pic>
        <p:nvPicPr>
          <p:cNvPr id="1741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6" descr="98900 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960438"/>
            <a:ext cx="2819400" cy="522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Rectangle 7"/>
          <p:cNvSpPr>
            <a:spLocks noChangeArrowheads="1"/>
          </p:cNvSpPr>
          <p:nvPr/>
        </p:nvSpPr>
        <p:spPr bwMode="auto">
          <a:xfrm>
            <a:off x="190500" y="5602288"/>
            <a:ext cx="2819400" cy="579437"/>
          </a:xfrm>
          <a:prstGeom prst="rect">
            <a:avLst/>
          </a:prstGeom>
          <a:solidFill>
            <a:srgbClr val="005600">
              <a:alpha val="74901"/>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US" altLang="en-US" sz="1600" b="0"/>
              <a:t>Dominicans in the </a:t>
            </a:r>
            <a:r>
              <a:rPr lang="en-US" altLang="en-US" sz="1600" b="0" i="1"/>
              <a:t>San Marco Altarpiece </a:t>
            </a:r>
            <a:r>
              <a:rPr lang="en-US" altLang="en-US" sz="1600" b="0"/>
              <a:t>by Fra Angelico</a:t>
            </a:r>
          </a:p>
        </p:txBody>
      </p:sp>
      <p:sp>
        <p:nvSpPr>
          <p:cNvPr id="17414" name="Rectangle 8"/>
          <p:cNvSpPr>
            <a:spLocks noChangeArrowheads="1"/>
          </p:cNvSpPr>
          <p:nvPr/>
        </p:nvSpPr>
        <p:spPr bwMode="auto">
          <a:xfrm>
            <a:off x="3059113" y="1196975"/>
            <a:ext cx="59404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50000"/>
              </a:spcBef>
            </a:pPr>
            <a:r>
              <a:rPr lang="en-US" altLang="en-US" sz="3200" b="0">
                <a:solidFill>
                  <a:schemeClr val="tx1"/>
                </a:solidFill>
              </a:rPr>
              <a:t>The lives of the saints teach us to:</a:t>
            </a:r>
          </a:p>
        </p:txBody>
      </p:sp>
      <p:sp>
        <p:nvSpPr>
          <p:cNvPr id="17415" name="Text Box 9"/>
          <p:cNvSpPr txBox="1">
            <a:spLocks noChangeArrowheads="1"/>
          </p:cNvSpPr>
          <p:nvPr/>
        </p:nvSpPr>
        <p:spPr bwMode="auto">
          <a:xfrm>
            <a:off x="3132138" y="2028825"/>
            <a:ext cx="5795962" cy="399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marL="363538" indent="-363538"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50000"/>
              </a:spcBef>
              <a:buClr>
                <a:srgbClr val="009900"/>
              </a:buClr>
              <a:buFontTx/>
              <a:buChar char="•"/>
            </a:pPr>
            <a:r>
              <a:rPr lang="en-US" altLang="en-US" sz="3200" b="0">
                <a:solidFill>
                  <a:schemeClr val="tx1"/>
                </a:solidFill>
              </a:rPr>
              <a:t>Ask God for the grace each day to grow in virtue and avoid vice.</a:t>
            </a:r>
          </a:p>
          <a:p>
            <a:pPr algn="l" eaLnBrk="1" hangingPunct="1">
              <a:spcBef>
                <a:spcPct val="50000"/>
              </a:spcBef>
              <a:buClr>
                <a:srgbClr val="009900"/>
              </a:buClr>
              <a:buFontTx/>
              <a:buChar char="•"/>
            </a:pPr>
            <a:r>
              <a:rPr lang="en-US" altLang="en-US" sz="3200" b="0">
                <a:solidFill>
                  <a:schemeClr val="tx1"/>
                </a:solidFill>
              </a:rPr>
              <a:t>Make an examination of conscience and moral resolutions at the end of each day.</a:t>
            </a:r>
          </a:p>
          <a:p>
            <a:pPr algn="l" eaLnBrk="1" hangingPunct="1">
              <a:spcBef>
                <a:spcPct val="50000"/>
              </a:spcBef>
              <a:buClr>
                <a:srgbClr val="009900"/>
              </a:buClr>
              <a:buFontTx/>
              <a:buChar char="•"/>
            </a:pPr>
            <a:r>
              <a:rPr lang="en-US" altLang="en-US" sz="3200" b="0">
                <a:solidFill>
                  <a:schemeClr val="tx1"/>
                </a:solidFill>
              </a:rPr>
              <a:t>Make specific acts of charity and sacrifice, such as fasting.</a:t>
            </a:r>
          </a:p>
        </p:txBody>
      </p:sp>
      <p:sp>
        <p:nvSpPr>
          <p:cNvPr id="17416" name="Title 7"/>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Personal moral life (3)</a:t>
            </a: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434" name="AutoShape 2">
            <a:hlinkClick r:id="" action="ppaction://noaction" highlightClick="1"/>
          </p:cNvPr>
          <p:cNvSpPr>
            <a:spLocks noChangeArrowheads="1"/>
          </p:cNvSpPr>
          <p:nvPr/>
        </p:nvSpPr>
        <p:spPr bwMode="auto">
          <a:xfrm>
            <a:off x="0" y="0"/>
            <a:ext cx="9164638" cy="1169988"/>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r>
              <a:rPr lang="en-US" altLang="en-US" sz="4000">
                <a:solidFill>
                  <a:schemeClr val="tx1"/>
                </a:solidFill>
              </a:rPr>
              <a:t>The precepts of the Church</a:t>
            </a:r>
          </a:p>
        </p:txBody>
      </p:sp>
      <p:sp>
        <p:nvSpPr>
          <p:cNvPr id="18435" name="Rectangle 5"/>
          <p:cNvSpPr>
            <a:spLocks noChangeArrowheads="1"/>
          </p:cNvSpPr>
          <p:nvPr/>
        </p:nvSpPr>
        <p:spPr bwMode="auto">
          <a:xfrm>
            <a:off x="1258888" y="5962650"/>
            <a:ext cx="6626225" cy="755650"/>
          </a:xfrm>
          <a:prstGeom prst="rect">
            <a:avLst/>
          </a:prstGeom>
          <a:solidFill>
            <a:srgbClr val="005600">
              <a:alpha val="74901"/>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US" altLang="en-US" sz="1600" b="0" i="1"/>
              <a:t>Christ handing the keys to St Peter</a:t>
            </a:r>
            <a:r>
              <a:rPr lang="en-US" altLang="en-US" sz="1600" b="0"/>
              <a:t> by Pietro Perugino</a:t>
            </a:r>
          </a:p>
          <a:p>
            <a:pPr eaLnBrk="1" hangingPunct="1"/>
            <a:r>
              <a:rPr lang="en-US" altLang="en-US" sz="1600" b="0"/>
              <a:t>Through the power of binding and loosing, given by Christ to St Peter, the Church sets out a small number of precepts that are binding on all the faithful. </a:t>
            </a:r>
          </a:p>
        </p:txBody>
      </p:sp>
      <p:sp>
        <p:nvSpPr>
          <p:cNvPr id="18436" name="Title 3"/>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The precepts of the Church (1)</a:t>
            </a: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a:hlinkClick r:id="" action="ppaction://noaction" highlightClick="1"/>
          </p:cNvPr>
          <p:cNvSpPr>
            <a:spLocks noChangeArrowheads="1"/>
          </p:cNvSpPr>
          <p:nvPr/>
        </p:nvSpPr>
        <p:spPr bwMode="auto">
          <a:xfrm>
            <a:off x="179388" y="188913"/>
            <a:ext cx="4392612" cy="576262"/>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US" altLang="en-US" sz="1800">
                <a:solidFill>
                  <a:schemeClr val="tx1"/>
                </a:solidFill>
              </a:rPr>
              <a:t>The precepts of the Church</a:t>
            </a:r>
          </a:p>
        </p:txBody>
      </p:sp>
      <p:pic>
        <p:nvPicPr>
          <p:cNvPr id="1945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7" descr="52888 m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947738"/>
            <a:ext cx="2501900"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89199" name="Group 79"/>
          <p:cNvGraphicFramePr>
            <a:graphicFrameLocks noGrp="1"/>
          </p:cNvGraphicFramePr>
          <p:nvPr>
            <p:extLst>
              <p:ext uri="{D42A27DB-BD31-4B8C-83A1-F6EECF244321}">
                <p14:modId xmlns:p14="http://schemas.microsoft.com/office/powerpoint/2010/main" val="1824350515"/>
              </p:ext>
            </p:extLst>
          </p:nvPr>
        </p:nvGraphicFramePr>
        <p:xfrm>
          <a:off x="2916238" y="957263"/>
          <a:ext cx="6038850" cy="5340412"/>
        </p:xfrm>
        <a:graphic>
          <a:graphicData uri="http://schemas.openxmlformats.org/drawingml/2006/table">
            <a:tbl>
              <a:tblPr/>
              <a:tblGrid>
                <a:gridCol w="6038850"/>
              </a:tblGrid>
              <a:tr h="126022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smtClean="0">
                          <a:ln>
                            <a:noFill/>
                          </a:ln>
                          <a:solidFill>
                            <a:srgbClr val="FFFFFF"/>
                          </a:solidFill>
                          <a:effectLst/>
                          <a:latin typeface="Garamond" pitchFamily="18" charset="0"/>
                          <a:cs typeface="Arial" charset="0"/>
                        </a:rPr>
                        <a:t>THE PRECEPTS OF THE CHURCH: </a:t>
                      </a:r>
                      <a:br>
                        <a:rPr kumimoji="0" lang="en-GB" sz="2400" b="1" i="0" u="none" strike="noStrike" cap="none" normalizeH="0" baseline="0" dirty="0" smtClean="0">
                          <a:ln>
                            <a:noFill/>
                          </a:ln>
                          <a:solidFill>
                            <a:srgbClr val="FFFFFF"/>
                          </a:solidFill>
                          <a:effectLst/>
                          <a:latin typeface="Garamond" pitchFamily="18" charset="0"/>
                          <a:cs typeface="Arial" charset="0"/>
                        </a:rPr>
                      </a:br>
                      <a:r>
                        <a:rPr kumimoji="0" lang="en-GB" sz="2400" b="1" i="0" u="none" strike="noStrike" cap="none" normalizeH="0" baseline="0" dirty="0" smtClean="0">
                          <a:ln>
                            <a:noFill/>
                          </a:ln>
                          <a:solidFill>
                            <a:srgbClr val="FFFFFF"/>
                          </a:solidFill>
                          <a:effectLst/>
                          <a:latin typeface="Garamond" pitchFamily="18" charset="0"/>
                          <a:cs typeface="Arial" charset="0"/>
                        </a:rPr>
                        <a:t>THE OBLIGATORY MINIMUM FOR THE PERSONAL CHRISTIAN LIFE</a:t>
                      </a:r>
                    </a:p>
                  </a:txBody>
                  <a:tcPr marT="45711" marB="45711" anchor="ctr" horzOverflow="overflow">
                    <a:lnL w="28575" cap="flat" cmpd="sng" algn="ctr">
                      <a:solidFill>
                        <a:srgbClr val="009900"/>
                      </a:solidFill>
                      <a:prstDash val="solid"/>
                      <a:round/>
                      <a:headEnd type="none" w="med" len="med"/>
                      <a:tailEnd type="none" w="med" len="med"/>
                    </a:lnL>
                    <a:lnR w="28575" cap="flat" cmpd="sng" algn="ctr">
                      <a:solidFill>
                        <a:srgbClr val="009900"/>
                      </a:solidFill>
                      <a:prstDash val="solid"/>
                      <a:round/>
                      <a:headEnd type="none" w="med" len="med"/>
                      <a:tailEnd type="none" w="med" len="med"/>
                    </a:lnR>
                    <a:lnT w="28575" cap="flat" cmpd="sng" algn="ctr">
                      <a:solidFill>
                        <a:srgbClr val="009900"/>
                      </a:solidFill>
                      <a:prstDash val="solid"/>
                      <a:round/>
                      <a:headEnd type="none" w="med" len="med"/>
                      <a:tailEnd type="none" w="med" len="med"/>
                    </a:lnT>
                    <a:lnB w="28575" cap="flat" cmpd="sng" algn="ctr">
                      <a:solidFill>
                        <a:srgbClr val="009900"/>
                      </a:solidFill>
                      <a:prstDash val="solid"/>
                      <a:round/>
                      <a:headEnd type="none" w="med" len="med"/>
                      <a:tailEnd type="none" w="med" len="med"/>
                    </a:lnB>
                    <a:lnTlToBr>
                      <a:noFill/>
                    </a:lnTlToBr>
                    <a:lnBlToTr>
                      <a:noFill/>
                    </a:lnBlToTr>
                    <a:solidFill>
                      <a:srgbClr val="009900"/>
                    </a:solidFill>
                  </a:tcPr>
                </a:tc>
              </a:tr>
              <a:tr h="1325831">
                <a:tc>
                  <a:txBody>
                    <a:bodyPr/>
                    <a:lstStyle/>
                    <a:p>
                      <a:pPr marL="363538" marR="0" lvl="0" indent="-363538" algn="l" defTabSz="914400" rtl="0" eaLnBrk="1" fontAlgn="base" latinLnBrk="0" hangingPunct="1">
                        <a:lnSpc>
                          <a:spcPct val="100000"/>
                        </a:lnSpc>
                        <a:spcBef>
                          <a:spcPct val="0"/>
                        </a:spcBef>
                        <a:spcAft>
                          <a:spcPct val="0"/>
                        </a:spcAft>
                        <a:buClrTx/>
                        <a:buSzTx/>
                        <a:buFontTx/>
                        <a:buNone/>
                        <a:tabLst/>
                      </a:pPr>
                      <a:r>
                        <a:rPr kumimoji="0" lang="en-GB" sz="2700" b="0" i="0" u="none" strike="noStrike" cap="none" normalizeH="0" baseline="0" dirty="0" smtClean="0">
                          <a:ln>
                            <a:noFill/>
                          </a:ln>
                          <a:solidFill>
                            <a:schemeClr val="tx1"/>
                          </a:solidFill>
                          <a:effectLst/>
                          <a:latin typeface="Garamond" pitchFamily="18" charset="0"/>
                          <a:cs typeface="Times New Roman" pitchFamily="18" charset="0"/>
                        </a:rPr>
                        <a:t>1. 	You need to </a:t>
                      </a:r>
                      <a:r>
                        <a:rPr kumimoji="0" lang="en-GB" sz="2700" b="0" i="0" u="none" strike="noStrike" cap="none" normalizeH="0" baseline="0" dirty="0" smtClean="0">
                          <a:ln>
                            <a:noFill/>
                          </a:ln>
                          <a:solidFill>
                            <a:srgbClr val="FF0000"/>
                          </a:solidFill>
                          <a:effectLst/>
                          <a:latin typeface="Garamond" pitchFamily="18" charset="0"/>
                          <a:cs typeface="Times New Roman" pitchFamily="18" charset="0"/>
                        </a:rPr>
                        <a:t>attend Mass on Sundays </a:t>
                      </a:r>
                      <a:r>
                        <a:rPr kumimoji="0" lang="en-GB" sz="2700" b="0" i="0" u="none" strike="noStrike" cap="none" normalizeH="0" baseline="0" dirty="0" smtClean="0">
                          <a:ln>
                            <a:noFill/>
                          </a:ln>
                          <a:solidFill>
                            <a:schemeClr val="tx1"/>
                          </a:solidFill>
                          <a:effectLst/>
                          <a:latin typeface="Garamond" pitchFamily="18" charset="0"/>
                          <a:cs typeface="Times New Roman" pitchFamily="18" charset="0"/>
                        </a:rPr>
                        <a:t>and holy days of obligation and rest from servile labour.</a:t>
                      </a:r>
                      <a:endParaRPr kumimoji="0" lang="en-GB" sz="2700" b="0" i="0" u="none" strike="noStrike" cap="none" normalizeH="0" baseline="0" dirty="0" smtClean="0">
                        <a:ln>
                          <a:noFill/>
                        </a:ln>
                        <a:solidFill>
                          <a:schemeClr val="tx1"/>
                        </a:solidFill>
                        <a:effectLst/>
                        <a:latin typeface="Arial" charset="0"/>
                        <a:cs typeface="Arial" charset="0"/>
                      </a:endParaRPr>
                    </a:p>
                  </a:txBody>
                  <a:tcPr marT="45711" marB="45711" anchor="ctr" horzOverflow="overflow">
                    <a:lnL w="28575" cap="flat" cmpd="sng" algn="ctr">
                      <a:solidFill>
                        <a:srgbClr val="009900"/>
                      </a:solidFill>
                      <a:prstDash val="solid"/>
                      <a:round/>
                      <a:headEnd type="none" w="med" len="med"/>
                      <a:tailEnd type="none" w="med" len="med"/>
                    </a:lnL>
                    <a:lnR w="28575" cap="flat" cmpd="sng" algn="ctr">
                      <a:solidFill>
                        <a:srgbClr val="009900"/>
                      </a:solidFill>
                      <a:prstDash val="solid"/>
                      <a:round/>
                      <a:headEnd type="none" w="med" len="med"/>
                      <a:tailEnd type="none" w="med" len="med"/>
                    </a:lnR>
                    <a:lnT w="28575" cap="flat" cmpd="sng" algn="ctr">
                      <a:solidFill>
                        <a:srgbClr val="009900"/>
                      </a:solidFill>
                      <a:prstDash val="solid"/>
                      <a:round/>
                      <a:headEnd type="none" w="med" len="med"/>
                      <a:tailEnd type="none" w="med" len="med"/>
                    </a:lnT>
                    <a:lnB w="28575" cap="flat" cmpd="sng" algn="ctr">
                      <a:solidFill>
                        <a:srgbClr val="009900"/>
                      </a:solidFill>
                      <a:prstDash val="solid"/>
                      <a:round/>
                      <a:headEnd type="none" w="med" len="med"/>
                      <a:tailEnd type="none" w="med" len="med"/>
                    </a:lnB>
                    <a:lnTlToBr>
                      <a:noFill/>
                    </a:lnTlToBr>
                    <a:lnBlToTr>
                      <a:noFill/>
                    </a:lnBlToTr>
                    <a:noFill/>
                  </a:tcPr>
                </a:tc>
              </a:tr>
              <a:tr h="1428465">
                <a:tc>
                  <a:txBody>
                    <a:bodyPr/>
                    <a:lstStyle/>
                    <a:p>
                      <a:pPr marL="363538" marR="0" lvl="0" indent="-363538" algn="l" defTabSz="914400" rtl="0" eaLnBrk="1" fontAlgn="base" latinLnBrk="0" hangingPunct="1">
                        <a:lnSpc>
                          <a:spcPct val="100000"/>
                        </a:lnSpc>
                        <a:spcBef>
                          <a:spcPct val="0"/>
                        </a:spcBef>
                        <a:spcAft>
                          <a:spcPct val="0"/>
                        </a:spcAft>
                        <a:buClrTx/>
                        <a:buSzTx/>
                        <a:buFontTx/>
                        <a:buNone/>
                        <a:tabLst/>
                      </a:pPr>
                      <a:r>
                        <a:rPr kumimoji="0" lang="en-GB" sz="2700" b="0" i="0" u="none" strike="noStrike" cap="none" normalizeH="0" baseline="0" dirty="0" smtClean="0">
                          <a:ln>
                            <a:noFill/>
                          </a:ln>
                          <a:solidFill>
                            <a:schemeClr val="tx1"/>
                          </a:solidFill>
                          <a:effectLst/>
                          <a:latin typeface="Garamond" pitchFamily="18" charset="0"/>
                          <a:cs typeface="Times New Roman" pitchFamily="18" charset="0"/>
                        </a:rPr>
                        <a:t>2. 	</a:t>
                      </a:r>
                      <a:r>
                        <a:rPr lang="en-GB" sz="2700" dirty="0" smtClean="0"/>
                        <a:t>You need to </a:t>
                      </a:r>
                      <a:r>
                        <a:rPr lang="en-GB" sz="2700" dirty="0" smtClean="0">
                          <a:solidFill>
                            <a:srgbClr val="FF0000"/>
                          </a:solidFill>
                        </a:rPr>
                        <a:t>confess your sins</a:t>
                      </a:r>
                      <a:r>
                        <a:rPr lang="en-GB" sz="2700" baseline="0" dirty="0" smtClean="0">
                          <a:solidFill>
                            <a:srgbClr val="FF0000"/>
                          </a:solidFill>
                        </a:rPr>
                        <a:t> </a:t>
                      </a:r>
                      <a:r>
                        <a:rPr lang="en-GB" sz="2700" baseline="0" dirty="0" smtClean="0"/>
                        <a:t>(</a:t>
                      </a:r>
                      <a:r>
                        <a:rPr lang="en-GB" sz="2700" dirty="0" smtClean="0"/>
                        <a:t>receive</a:t>
                      </a:r>
                      <a:r>
                        <a:rPr lang="en-GB" sz="2700" baseline="0" dirty="0" smtClean="0"/>
                        <a:t> </a:t>
                      </a:r>
                      <a:br>
                        <a:rPr lang="en-GB" sz="2700" baseline="0" dirty="0" smtClean="0"/>
                      </a:br>
                      <a:r>
                        <a:rPr lang="en-GB" sz="2700" dirty="0" smtClean="0"/>
                        <a:t>the sacrament of Confession) at </a:t>
                      </a:r>
                      <a:br>
                        <a:rPr lang="en-GB" sz="2700" dirty="0" smtClean="0"/>
                      </a:br>
                      <a:r>
                        <a:rPr lang="en-GB" sz="2700" dirty="0" smtClean="0"/>
                        <a:t>least once a year</a:t>
                      </a:r>
                      <a:r>
                        <a:rPr kumimoji="0" lang="en-GB" sz="2700" b="0" i="0" u="none" strike="noStrike" cap="none" normalizeH="0" baseline="0" dirty="0" smtClean="0">
                          <a:ln>
                            <a:noFill/>
                          </a:ln>
                          <a:solidFill>
                            <a:schemeClr val="tx1"/>
                          </a:solidFill>
                          <a:effectLst/>
                          <a:latin typeface="Garamond" pitchFamily="18" charset="0"/>
                          <a:cs typeface="Times New Roman" pitchFamily="18" charset="0"/>
                        </a:rPr>
                        <a:t>.</a:t>
                      </a:r>
                      <a:endParaRPr kumimoji="0" lang="en-GB" sz="2700" b="0" i="0" u="none" strike="noStrike" cap="none" normalizeH="0" baseline="0" dirty="0" smtClean="0">
                        <a:ln>
                          <a:noFill/>
                        </a:ln>
                        <a:solidFill>
                          <a:schemeClr val="tx1"/>
                        </a:solidFill>
                        <a:effectLst/>
                        <a:latin typeface="Arial" charset="0"/>
                        <a:cs typeface="Arial" charset="0"/>
                      </a:endParaRPr>
                    </a:p>
                  </a:txBody>
                  <a:tcPr marT="45711" marB="45711" anchor="ctr" horzOverflow="overflow">
                    <a:lnL w="28575" cap="flat" cmpd="sng" algn="ctr">
                      <a:solidFill>
                        <a:srgbClr val="009900"/>
                      </a:solidFill>
                      <a:prstDash val="solid"/>
                      <a:round/>
                      <a:headEnd type="none" w="med" len="med"/>
                      <a:tailEnd type="none" w="med" len="med"/>
                    </a:lnL>
                    <a:lnR w="28575" cap="flat" cmpd="sng" algn="ctr">
                      <a:solidFill>
                        <a:srgbClr val="009900"/>
                      </a:solidFill>
                      <a:prstDash val="solid"/>
                      <a:round/>
                      <a:headEnd type="none" w="med" len="med"/>
                      <a:tailEnd type="none" w="med" len="med"/>
                    </a:lnR>
                    <a:lnT w="28575" cap="flat" cmpd="sng" algn="ctr">
                      <a:solidFill>
                        <a:srgbClr val="009900"/>
                      </a:solidFill>
                      <a:prstDash val="solid"/>
                      <a:round/>
                      <a:headEnd type="none" w="med" len="med"/>
                      <a:tailEnd type="none" w="med" len="med"/>
                    </a:lnT>
                    <a:lnB w="28575" cap="flat" cmpd="sng" algn="ctr">
                      <a:solidFill>
                        <a:srgbClr val="009900"/>
                      </a:solidFill>
                      <a:prstDash val="solid"/>
                      <a:round/>
                      <a:headEnd type="none" w="med" len="med"/>
                      <a:tailEnd type="none" w="med" len="med"/>
                    </a:lnB>
                    <a:lnTlToBr>
                      <a:noFill/>
                    </a:lnTlToBr>
                    <a:lnBlToTr>
                      <a:noFill/>
                    </a:lnBlToTr>
                    <a:noFill/>
                  </a:tcPr>
                </a:tc>
              </a:tr>
              <a:tr h="1325831">
                <a:tc>
                  <a:txBody>
                    <a:bodyPr/>
                    <a:lstStyle/>
                    <a:p>
                      <a:pPr marL="363538" marR="0" lvl="0" indent="-363538" algn="l" defTabSz="914400" rtl="0" eaLnBrk="1" fontAlgn="base" latinLnBrk="0" hangingPunct="1">
                        <a:lnSpc>
                          <a:spcPct val="100000"/>
                        </a:lnSpc>
                        <a:spcBef>
                          <a:spcPct val="0"/>
                        </a:spcBef>
                        <a:spcAft>
                          <a:spcPct val="0"/>
                        </a:spcAft>
                        <a:buClrTx/>
                        <a:buSzTx/>
                        <a:buFontTx/>
                        <a:buNone/>
                        <a:tabLst/>
                      </a:pPr>
                      <a:r>
                        <a:rPr kumimoji="0" lang="en-GB" sz="2700" b="0" i="0" u="none" strike="noStrike" cap="none" normalizeH="0" baseline="0" dirty="0" smtClean="0">
                          <a:ln>
                            <a:noFill/>
                          </a:ln>
                          <a:solidFill>
                            <a:schemeClr val="tx1"/>
                          </a:solidFill>
                          <a:effectLst/>
                          <a:latin typeface="Garamond" pitchFamily="18" charset="0"/>
                          <a:cs typeface="Times New Roman" pitchFamily="18" charset="0"/>
                        </a:rPr>
                        <a:t>3. 	You need to receive the sacrament of the </a:t>
                      </a:r>
                      <a:r>
                        <a:rPr kumimoji="0" lang="en-GB" sz="2700" b="0" i="0" u="none" strike="noStrike" cap="none" normalizeH="0" baseline="0" dirty="0" smtClean="0">
                          <a:ln>
                            <a:noFill/>
                          </a:ln>
                          <a:solidFill>
                            <a:srgbClr val="FF0000"/>
                          </a:solidFill>
                          <a:effectLst/>
                          <a:latin typeface="Garamond" pitchFamily="18" charset="0"/>
                          <a:cs typeface="Times New Roman" pitchFamily="18" charset="0"/>
                        </a:rPr>
                        <a:t>Eucharist</a:t>
                      </a:r>
                      <a:r>
                        <a:rPr kumimoji="0" lang="en-GB" sz="2700" b="0" i="0" u="none" strike="noStrike" cap="none" normalizeH="0" baseline="0" dirty="0" smtClean="0">
                          <a:ln>
                            <a:noFill/>
                          </a:ln>
                          <a:solidFill>
                            <a:schemeClr val="tx1"/>
                          </a:solidFill>
                          <a:effectLst/>
                          <a:latin typeface="Garamond" pitchFamily="18" charset="0"/>
                          <a:cs typeface="Times New Roman" pitchFamily="18" charset="0"/>
                        </a:rPr>
                        <a:t> (Holy Communion) at least during the Easter season.</a:t>
                      </a:r>
                      <a:endParaRPr kumimoji="0" lang="en-GB" sz="2700" b="0" i="0" u="none" strike="noStrike" cap="none" normalizeH="0" baseline="0" dirty="0" smtClean="0">
                        <a:ln>
                          <a:noFill/>
                        </a:ln>
                        <a:solidFill>
                          <a:schemeClr val="tx1"/>
                        </a:solidFill>
                        <a:effectLst/>
                        <a:latin typeface="Arial" charset="0"/>
                        <a:cs typeface="Arial" charset="0"/>
                      </a:endParaRPr>
                    </a:p>
                  </a:txBody>
                  <a:tcPr marT="45711" marB="45711" anchor="ctr" horzOverflow="overflow">
                    <a:lnL w="28575" cap="flat" cmpd="sng" algn="ctr">
                      <a:solidFill>
                        <a:srgbClr val="009900"/>
                      </a:solidFill>
                      <a:prstDash val="solid"/>
                      <a:round/>
                      <a:headEnd type="none" w="med" len="med"/>
                      <a:tailEnd type="none" w="med" len="med"/>
                    </a:lnL>
                    <a:lnR w="28575" cap="flat" cmpd="sng" algn="ctr">
                      <a:solidFill>
                        <a:srgbClr val="009900"/>
                      </a:solidFill>
                      <a:prstDash val="solid"/>
                      <a:round/>
                      <a:headEnd type="none" w="med" len="med"/>
                      <a:tailEnd type="none" w="med" len="med"/>
                    </a:lnR>
                    <a:lnT w="28575" cap="flat" cmpd="sng" algn="ctr">
                      <a:solidFill>
                        <a:srgbClr val="009900"/>
                      </a:solidFill>
                      <a:prstDash val="solid"/>
                      <a:round/>
                      <a:headEnd type="none" w="med" len="med"/>
                      <a:tailEnd type="none" w="med" len="med"/>
                    </a:lnT>
                    <a:lnB w="28575" cap="flat" cmpd="sng" algn="ctr">
                      <a:solidFill>
                        <a:srgbClr val="009900"/>
                      </a:solidFill>
                      <a:prstDash val="solid"/>
                      <a:round/>
                      <a:headEnd type="none" w="med" len="med"/>
                      <a:tailEnd type="none" w="med" len="med"/>
                    </a:lnB>
                    <a:lnTlToBr>
                      <a:noFill/>
                    </a:lnTlToBr>
                    <a:lnBlToTr>
                      <a:noFill/>
                    </a:lnBlToTr>
                    <a:noFill/>
                  </a:tcPr>
                </a:tc>
              </a:tr>
            </a:tbl>
          </a:graphicData>
        </a:graphic>
      </p:graphicFrame>
      <p:sp>
        <p:nvSpPr>
          <p:cNvPr id="19473" name="Title 5"/>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The precepts of the Church (2)</a:t>
            </a: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2">
            <a:hlinkClick r:id="" action="ppaction://noaction" highlightClick="1"/>
          </p:cNvPr>
          <p:cNvSpPr>
            <a:spLocks noChangeArrowheads="1"/>
          </p:cNvSpPr>
          <p:nvPr/>
        </p:nvSpPr>
        <p:spPr bwMode="auto">
          <a:xfrm>
            <a:off x="179388" y="188913"/>
            <a:ext cx="4392612" cy="576262"/>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US" altLang="en-US" sz="1800">
                <a:solidFill>
                  <a:schemeClr val="tx1"/>
                </a:solidFill>
              </a:rPr>
              <a:t>The precepts of the Church</a:t>
            </a:r>
          </a:p>
        </p:txBody>
      </p:sp>
      <p:pic>
        <p:nvPicPr>
          <p:cNvPr id="2048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6" descr="52888 m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947738"/>
            <a:ext cx="2501900"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99389" name="Group 29"/>
          <p:cNvGraphicFramePr>
            <a:graphicFrameLocks noGrp="1"/>
          </p:cNvGraphicFramePr>
          <p:nvPr>
            <p:extLst>
              <p:ext uri="{D42A27DB-BD31-4B8C-83A1-F6EECF244321}">
                <p14:modId xmlns:p14="http://schemas.microsoft.com/office/powerpoint/2010/main" val="3354606981"/>
              </p:ext>
            </p:extLst>
          </p:nvPr>
        </p:nvGraphicFramePr>
        <p:xfrm>
          <a:off x="2916238" y="957263"/>
          <a:ext cx="6038850" cy="3949700"/>
        </p:xfrm>
        <a:graphic>
          <a:graphicData uri="http://schemas.openxmlformats.org/drawingml/2006/table">
            <a:tbl>
              <a:tblPr/>
              <a:tblGrid>
                <a:gridCol w="6038850"/>
              </a:tblGrid>
              <a:tr h="1260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smtClean="0">
                          <a:ln>
                            <a:noFill/>
                          </a:ln>
                          <a:solidFill>
                            <a:srgbClr val="FFFFFF"/>
                          </a:solidFill>
                          <a:effectLst/>
                          <a:latin typeface="Garamond" pitchFamily="18" charset="0"/>
                          <a:cs typeface="Arial" charset="0"/>
                        </a:rPr>
                        <a:t>THE PRECEPTS OF THE CHURCH: </a:t>
                      </a:r>
                      <a:br>
                        <a:rPr kumimoji="0" lang="en-GB" sz="2400" b="1" i="0" u="none" strike="noStrike" cap="none" normalizeH="0" baseline="0" dirty="0" smtClean="0">
                          <a:ln>
                            <a:noFill/>
                          </a:ln>
                          <a:solidFill>
                            <a:srgbClr val="FFFFFF"/>
                          </a:solidFill>
                          <a:effectLst/>
                          <a:latin typeface="Garamond" pitchFamily="18" charset="0"/>
                          <a:cs typeface="Arial" charset="0"/>
                        </a:rPr>
                      </a:br>
                      <a:r>
                        <a:rPr kumimoji="0" lang="en-GB" sz="2400" b="1" i="0" u="none" strike="noStrike" cap="none" normalizeH="0" baseline="0" dirty="0" smtClean="0">
                          <a:ln>
                            <a:noFill/>
                          </a:ln>
                          <a:solidFill>
                            <a:srgbClr val="FFFFFF"/>
                          </a:solidFill>
                          <a:effectLst/>
                          <a:latin typeface="Garamond" pitchFamily="18" charset="0"/>
                          <a:cs typeface="Arial" charset="0"/>
                        </a:rPr>
                        <a:t>THE OBLIGATORY MINIMUM FOR THE PERSONAL CHRISTIAN LIFE</a:t>
                      </a:r>
                    </a:p>
                  </a:txBody>
                  <a:tcPr anchor="ctr" horzOverflow="overflow">
                    <a:lnL w="28575" cap="flat" cmpd="sng" algn="ctr">
                      <a:solidFill>
                        <a:srgbClr val="009900"/>
                      </a:solidFill>
                      <a:prstDash val="solid"/>
                      <a:round/>
                      <a:headEnd type="none" w="med" len="med"/>
                      <a:tailEnd type="none" w="med" len="med"/>
                    </a:lnL>
                    <a:lnR w="28575" cap="flat" cmpd="sng" algn="ctr">
                      <a:solidFill>
                        <a:srgbClr val="009900"/>
                      </a:solidFill>
                      <a:prstDash val="solid"/>
                      <a:round/>
                      <a:headEnd type="none" w="med" len="med"/>
                      <a:tailEnd type="none" w="med" len="med"/>
                    </a:lnR>
                    <a:lnT w="28575" cap="flat" cmpd="sng" algn="ctr">
                      <a:solidFill>
                        <a:srgbClr val="009900"/>
                      </a:solidFill>
                      <a:prstDash val="solid"/>
                      <a:round/>
                      <a:headEnd type="none" w="med" len="med"/>
                      <a:tailEnd type="none" w="med" len="med"/>
                    </a:lnT>
                    <a:lnB w="28575" cap="flat" cmpd="sng" algn="ctr">
                      <a:solidFill>
                        <a:srgbClr val="009900"/>
                      </a:solidFill>
                      <a:prstDash val="solid"/>
                      <a:round/>
                      <a:headEnd type="none" w="med" len="med"/>
                      <a:tailEnd type="none" w="med" len="med"/>
                    </a:lnB>
                    <a:lnTlToBr>
                      <a:noFill/>
                    </a:lnTlToBr>
                    <a:lnBlToTr>
                      <a:noFill/>
                    </a:lnBlToTr>
                    <a:solidFill>
                      <a:srgbClr val="009900"/>
                    </a:solidFill>
                  </a:tcPr>
                </a:tc>
              </a:tr>
              <a:tr h="1260475">
                <a:tc>
                  <a:txBody>
                    <a:bodyPr/>
                    <a:lstStyle/>
                    <a:p>
                      <a:pPr marL="363538" marR="0" lvl="0" indent="-363538" algn="l" defTabSz="914400" rtl="0" eaLnBrk="1" fontAlgn="base" latinLnBrk="0" hangingPunct="1">
                        <a:lnSpc>
                          <a:spcPct val="100000"/>
                        </a:lnSpc>
                        <a:spcBef>
                          <a:spcPct val="0"/>
                        </a:spcBef>
                        <a:spcAft>
                          <a:spcPct val="0"/>
                        </a:spcAft>
                        <a:buClrTx/>
                        <a:buSzTx/>
                        <a:buFontTx/>
                        <a:buNone/>
                        <a:tabLst/>
                      </a:pPr>
                      <a:r>
                        <a:rPr kumimoji="0" lang="en-US" sz="2700" b="0" i="0" u="none" strike="noStrike" cap="none" normalizeH="0" baseline="0" dirty="0" smtClean="0">
                          <a:ln>
                            <a:noFill/>
                          </a:ln>
                          <a:solidFill>
                            <a:schemeClr val="tx1"/>
                          </a:solidFill>
                          <a:effectLst/>
                          <a:latin typeface="Garamond" pitchFamily="18" charset="0"/>
                          <a:cs typeface="Arial" charset="0"/>
                        </a:rPr>
                        <a:t>4. 	</a:t>
                      </a:r>
                      <a:r>
                        <a:rPr kumimoji="0" lang="en-GB" sz="2700" b="0" i="0" u="none" strike="noStrike" cap="none" normalizeH="0" baseline="0" dirty="0" smtClean="0">
                          <a:ln>
                            <a:noFill/>
                          </a:ln>
                          <a:solidFill>
                            <a:schemeClr val="tx1"/>
                          </a:solidFill>
                          <a:effectLst/>
                          <a:latin typeface="Garamond" pitchFamily="18" charset="0"/>
                          <a:cs typeface="Arial" charset="0"/>
                        </a:rPr>
                        <a:t>You shall observe the days of </a:t>
                      </a:r>
                      <a:r>
                        <a:rPr kumimoji="0" lang="en-GB" sz="2700" b="0" i="0" u="none" strike="noStrike" cap="none" normalizeH="0" baseline="0" dirty="0" smtClean="0">
                          <a:ln>
                            <a:noFill/>
                          </a:ln>
                          <a:solidFill>
                            <a:srgbClr val="FF0000"/>
                          </a:solidFill>
                          <a:effectLst/>
                          <a:latin typeface="Garamond" pitchFamily="18" charset="0"/>
                          <a:cs typeface="Arial" charset="0"/>
                        </a:rPr>
                        <a:t>fasting</a:t>
                      </a:r>
                      <a:r>
                        <a:rPr kumimoji="0" lang="en-GB" sz="2700" b="0" i="0" u="none" strike="noStrike" cap="none" normalizeH="0" baseline="0" dirty="0" smtClean="0">
                          <a:ln>
                            <a:noFill/>
                          </a:ln>
                          <a:solidFill>
                            <a:schemeClr val="tx1"/>
                          </a:solidFill>
                          <a:effectLst/>
                          <a:latin typeface="Garamond" pitchFamily="18" charset="0"/>
                          <a:cs typeface="Arial" charset="0"/>
                        </a:rPr>
                        <a:t> and abstinence established by the Church</a:t>
                      </a:r>
                      <a:r>
                        <a:rPr kumimoji="0" lang="en-US" sz="2700" b="0" i="0" u="none" strike="noStrike" cap="none" normalizeH="0" baseline="0" dirty="0" smtClean="0">
                          <a:ln>
                            <a:noFill/>
                          </a:ln>
                          <a:solidFill>
                            <a:schemeClr val="tx1"/>
                          </a:solidFill>
                          <a:effectLst/>
                          <a:latin typeface="Garamond" pitchFamily="18" charset="0"/>
                          <a:cs typeface="Arial" charset="0"/>
                        </a:rPr>
                        <a:t>.</a:t>
                      </a:r>
                    </a:p>
                  </a:txBody>
                  <a:tcPr anchor="ctr" horzOverflow="overflow">
                    <a:lnL w="28575" cap="flat" cmpd="sng" algn="ctr">
                      <a:solidFill>
                        <a:srgbClr val="009900"/>
                      </a:solidFill>
                      <a:prstDash val="solid"/>
                      <a:round/>
                      <a:headEnd type="none" w="med" len="med"/>
                      <a:tailEnd type="none" w="med" len="med"/>
                    </a:lnL>
                    <a:lnR w="28575" cap="flat" cmpd="sng" algn="ctr">
                      <a:solidFill>
                        <a:srgbClr val="009900"/>
                      </a:solidFill>
                      <a:prstDash val="solid"/>
                      <a:round/>
                      <a:headEnd type="none" w="med" len="med"/>
                      <a:tailEnd type="none" w="med" len="med"/>
                    </a:lnR>
                    <a:lnT w="28575" cap="flat" cmpd="sng" algn="ctr">
                      <a:solidFill>
                        <a:srgbClr val="009900"/>
                      </a:solidFill>
                      <a:prstDash val="solid"/>
                      <a:round/>
                      <a:headEnd type="none" w="med" len="med"/>
                      <a:tailEnd type="none" w="med" len="med"/>
                    </a:lnT>
                    <a:lnB w="28575" cap="flat" cmpd="sng" algn="ctr">
                      <a:solidFill>
                        <a:srgbClr val="009900"/>
                      </a:solidFill>
                      <a:prstDash val="solid"/>
                      <a:round/>
                      <a:headEnd type="none" w="med" len="med"/>
                      <a:tailEnd type="none" w="med" len="med"/>
                    </a:lnB>
                    <a:lnTlToBr>
                      <a:noFill/>
                    </a:lnTlToBr>
                    <a:lnBlToTr>
                      <a:noFill/>
                    </a:lnBlToTr>
                    <a:noFill/>
                  </a:tcPr>
                </a:tc>
              </a:tr>
              <a:tr h="1428750">
                <a:tc>
                  <a:txBody>
                    <a:bodyPr/>
                    <a:lstStyle/>
                    <a:p>
                      <a:pPr marL="363538" marR="0" lvl="0" indent="-363538" algn="l" defTabSz="914400" rtl="0" eaLnBrk="1" fontAlgn="base" latinLnBrk="0" hangingPunct="1">
                        <a:lnSpc>
                          <a:spcPct val="100000"/>
                        </a:lnSpc>
                        <a:spcBef>
                          <a:spcPct val="0"/>
                        </a:spcBef>
                        <a:spcAft>
                          <a:spcPct val="0"/>
                        </a:spcAft>
                        <a:buClrTx/>
                        <a:buSzTx/>
                        <a:buFontTx/>
                        <a:buNone/>
                        <a:tabLst/>
                      </a:pPr>
                      <a:r>
                        <a:rPr kumimoji="0" lang="en-US" sz="2700" b="0" i="0" u="none" strike="noStrike" cap="none" normalizeH="0" baseline="0" dirty="0" smtClean="0">
                          <a:ln>
                            <a:noFill/>
                          </a:ln>
                          <a:solidFill>
                            <a:schemeClr val="tx1"/>
                          </a:solidFill>
                          <a:effectLst/>
                          <a:latin typeface="Garamond" pitchFamily="18" charset="0"/>
                          <a:cs typeface="Arial" charset="0"/>
                        </a:rPr>
                        <a:t>5. 	</a:t>
                      </a:r>
                      <a:r>
                        <a:rPr lang="en-GB" sz="2700" dirty="0" smtClean="0"/>
                        <a:t>You shall help to </a:t>
                      </a:r>
                      <a:r>
                        <a:rPr lang="en-GB" sz="2700" dirty="0" smtClean="0">
                          <a:solidFill>
                            <a:srgbClr val="FF0000"/>
                          </a:solidFill>
                        </a:rPr>
                        <a:t>provide for the needs of the Church</a:t>
                      </a:r>
                      <a:r>
                        <a:rPr kumimoji="0" lang="en-US" sz="2700" b="0" i="0" u="none" strike="noStrike" cap="none" normalizeH="0" baseline="0" dirty="0" smtClean="0">
                          <a:ln>
                            <a:noFill/>
                          </a:ln>
                          <a:solidFill>
                            <a:srgbClr val="FF0000"/>
                          </a:solidFill>
                          <a:effectLst/>
                          <a:latin typeface="Garamond" pitchFamily="18" charset="0"/>
                          <a:cs typeface="Arial" charset="0"/>
                        </a:rPr>
                        <a:t> </a:t>
                      </a:r>
                      <a:r>
                        <a:rPr kumimoji="0" lang="en-US" sz="2700" b="0" i="0" u="none" strike="noStrike" cap="none" normalizeH="0" baseline="0" dirty="0" smtClean="0">
                          <a:ln>
                            <a:noFill/>
                          </a:ln>
                          <a:solidFill>
                            <a:schemeClr val="tx1"/>
                          </a:solidFill>
                          <a:effectLst/>
                          <a:latin typeface="Garamond" pitchFamily="18" charset="0"/>
                          <a:cs typeface="Arial" charset="0"/>
                        </a:rPr>
                        <a:t>(according to your ability)</a:t>
                      </a:r>
                      <a:endParaRPr kumimoji="0" lang="en-GB" sz="2700" b="0" i="0" u="none" strike="noStrike" cap="none" normalizeH="0" baseline="0" dirty="0" smtClean="0">
                        <a:ln>
                          <a:noFill/>
                        </a:ln>
                        <a:solidFill>
                          <a:schemeClr val="tx1"/>
                        </a:solidFill>
                        <a:effectLst/>
                        <a:latin typeface="Garamond" pitchFamily="18" charset="0"/>
                        <a:cs typeface="Arial" charset="0"/>
                      </a:endParaRPr>
                    </a:p>
                  </a:txBody>
                  <a:tcPr anchor="ctr" horzOverflow="overflow">
                    <a:lnL w="28575" cap="flat" cmpd="sng" algn="ctr">
                      <a:solidFill>
                        <a:srgbClr val="009900"/>
                      </a:solidFill>
                      <a:prstDash val="solid"/>
                      <a:round/>
                      <a:headEnd type="none" w="med" len="med"/>
                      <a:tailEnd type="none" w="med" len="med"/>
                    </a:lnL>
                    <a:lnR w="28575" cap="flat" cmpd="sng" algn="ctr">
                      <a:solidFill>
                        <a:srgbClr val="009900"/>
                      </a:solidFill>
                      <a:prstDash val="solid"/>
                      <a:round/>
                      <a:headEnd type="none" w="med" len="med"/>
                      <a:tailEnd type="none" w="med" len="med"/>
                    </a:lnR>
                    <a:lnT w="28575" cap="flat" cmpd="sng" algn="ctr">
                      <a:solidFill>
                        <a:srgbClr val="009900"/>
                      </a:solidFill>
                      <a:prstDash val="solid"/>
                      <a:round/>
                      <a:headEnd type="none" w="med" len="med"/>
                      <a:tailEnd type="none" w="med" len="med"/>
                    </a:lnT>
                    <a:lnB w="28575" cap="flat" cmpd="sng" algn="ctr">
                      <a:solidFill>
                        <a:srgbClr val="009900"/>
                      </a:solidFill>
                      <a:prstDash val="solid"/>
                      <a:round/>
                      <a:headEnd type="none" w="med" len="med"/>
                      <a:tailEnd type="none" w="med" len="med"/>
                    </a:lnB>
                    <a:lnTlToBr>
                      <a:noFill/>
                    </a:lnTlToBr>
                    <a:lnBlToTr>
                      <a:noFill/>
                    </a:lnBlToTr>
                    <a:noFill/>
                  </a:tcPr>
                </a:tc>
              </a:tr>
            </a:tbl>
          </a:graphicData>
        </a:graphic>
      </p:graphicFrame>
      <p:sp>
        <p:nvSpPr>
          <p:cNvPr id="20495" name="Title 5"/>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The precepts of the Church (3)</a:t>
            </a:r>
          </a:p>
        </p:txBody>
      </p:sp>
      <p:sp>
        <p:nvSpPr>
          <p:cNvPr id="20496" name="Rectangle 1"/>
          <p:cNvSpPr>
            <a:spLocks noChangeArrowheads="1"/>
          </p:cNvSpPr>
          <p:nvPr/>
        </p:nvSpPr>
        <p:spPr bwMode="auto">
          <a:xfrm>
            <a:off x="2843213" y="5084763"/>
            <a:ext cx="6049962" cy="1809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GB" altLang="en-US" sz="1800" b="0" dirty="0">
                <a:solidFill>
                  <a:schemeClr val="tx1"/>
                </a:solidFill>
                <a:sym typeface="Wingdings" panose="05000000000000000000" pitchFamily="2" charset="2"/>
              </a:rPr>
              <a:t>This list is taken from ccc. 2041-2043. Older lists sometimes add equally important precepts listed elsewhere in the </a:t>
            </a:r>
            <a:r>
              <a:rPr lang="en-GB" altLang="en-US" sz="1800" b="0" i="1" dirty="0">
                <a:solidFill>
                  <a:schemeClr val="tx1"/>
                </a:solidFill>
                <a:sym typeface="Wingdings" panose="05000000000000000000" pitchFamily="2" charset="2"/>
              </a:rPr>
              <a:t>Catechism</a:t>
            </a:r>
            <a:r>
              <a:rPr lang="en-GB" altLang="en-US" sz="1800" b="0" dirty="0">
                <a:solidFill>
                  <a:schemeClr val="tx1"/>
                </a:solidFill>
                <a:sym typeface="Wingdings" panose="05000000000000000000" pitchFamily="2" charset="2"/>
              </a:rPr>
              <a:t>: </a:t>
            </a:r>
            <a:br>
              <a:rPr lang="en-GB" altLang="en-US" sz="1800" b="0" dirty="0">
                <a:solidFill>
                  <a:schemeClr val="tx1"/>
                </a:solidFill>
                <a:sym typeface="Wingdings" panose="05000000000000000000" pitchFamily="2" charset="2"/>
              </a:rPr>
            </a:br>
            <a:r>
              <a:rPr lang="en-GB" altLang="en-US" sz="1800" b="0" dirty="0">
                <a:solidFill>
                  <a:schemeClr val="tx1"/>
                </a:solidFill>
                <a:sym typeface="Wingdings" panose="05000000000000000000" pitchFamily="2" charset="2"/>
              </a:rPr>
              <a:t>to obey the laws of the Church concerning Marriage and participate in the Church's mission of the evangelisation of souls</a:t>
            </a:r>
            <a:r>
              <a:rPr lang="en-GB" altLang="en-US" sz="1800" b="0" dirty="0" smtClean="0">
                <a:solidFill>
                  <a:schemeClr val="tx1"/>
                </a:solidFill>
                <a:sym typeface="Wingdings" panose="05000000000000000000" pitchFamily="2" charset="2"/>
              </a:rPr>
              <a:t>.</a:t>
            </a:r>
          </a:p>
          <a:p>
            <a:pPr algn="l" eaLnBrk="1" hangingPunct="1">
              <a:spcBef>
                <a:spcPct val="20000"/>
              </a:spcBef>
            </a:pPr>
            <a:r>
              <a:rPr lang="en-GB" altLang="en-US" sz="1800" b="0" dirty="0" smtClean="0">
                <a:solidFill>
                  <a:schemeClr val="tx1"/>
                </a:solidFill>
                <a:sym typeface="Wingdings" panose="05000000000000000000" pitchFamily="2" charset="2"/>
              </a:rPr>
              <a:t>WITHOUT THESE PRECEPTS SOONER OR LATER WE FALL AWAY FROM THE FAITH!</a:t>
            </a:r>
            <a:endParaRPr lang="en-GB" altLang="en-US" sz="1800" b="0" dirty="0">
              <a:solidFill>
                <a:schemeClr val="tx1"/>
              </a:solidFill>
              <a:sym typeface="Wingdings" panose="05000000000000000000" pitchFamily="2" charset="2"/>
            </a:endParaRP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11">
            <a:hlinkClick r:id="rId2" action="ppaction://hlinksldjump" highlightClick="1"/>
          </p:cNvPr>
          <p:cNvSpPr>
            <a:spLocks noChangeArrowheads="1"/>
          </p:cNvSpPr>
          <p:nvPr/>
        </p:nvSpPr>
        <p:spPr bwMode="auto">
          <a:xfrm>
            <a:off x="2844800" y="2062163"/>
            <a:ext cx="1727200" cy="1727200"/>
          </a:xfrm>
          <a:prstGeom prst="actionButtonBlank">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US" altLang="en-US" sz="2300">
                <a:solidFill>
                  <a:srgbClr val="FFFFFF"/>
                </a:solidFill>
              </a:rPr>
              <a:t>Summary</a:t>
            </a:r>
          </a:p>
        </p:txBody>
      </p:sp>
      <p:sp>
        <p:nvSpPr>
          <p:cNvPr id="21507" name="AutoShape 12">
            <a:hlinkClick r:id="rId3" action="ppaction://hlinksldjump" highlightClick="1"/>
          </p:cNvPr>
          <p:cNvSpPr>
            <a:spLocks noChangeArrowheads="1"/>
          </p:cNvSpPr>
          <p:nvPr/>
        </p:nvSpPr>
        <p:spPr bwMode="auto">
          <a:xfrm>
            <a:off x="4572000" y="2060575"/>
            <a:ext cx="1727200" cy="1727200"/>
          </a:xfrm>
          <a:prstGeom prst="actionButtonBlank">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US" altLang="en-US" sz="2300">
                <a:solidFill>
                  <a:srgbClr val="FFFFFF"/>
                </a:solidFill>
              </a:rPr>
              <a:t>Questions</a:t>
            </a:r>
            <a:br>
              <a:rPr lang="en-US" altLang="en-US" sz="2300">
                <a:solidFill>
                  <a:srgbClr val="FFFFFF"/>
                </a:solidFill>
              </a:rPr>
            </a:br>
            <a:r>
              <a:rPr lang="en-US" altLang="en-US" sz="2300">
                <a:solidFill>
                  <a:srgbClr val="FFFFFF"/>
                </a:solidFill>
              </a:rPr>
              <a:t>to reinforce</a:t>
            </a:r>
            <a:br>
              <a:rPr lang="en-US" altLang="en-US" sz="2300">
                <a:solidFill>
                  <a:srgbClr val="FFFFFF"/>
                </a:solidFill>
              </a:rPr>
            </a:br>
            <a:r>
              <a:rPr lang="en-US" altLang="en-US" sz="2300">
                <a:solidFill>
                  <a:srgbClr val="FFFFFF"/>
                </a:solidFill>
              </a:rPr>
              <a:t>key points</a:t>
            </a:r>
          </a:p>
        </p:txBody>
      </p:sp>
      <p:sp>
        <p:nvSpPr>
          <p:cNvPr id="21508" name="AutoShape 13">
            <a:hlinkClick r:id="rId4" action="ppaction://hlinksldjump" highlightClick="1"/>
          </p:cNvPr>
          <p:cNvSpPr>
            <a:spLocks noChangeArrowheads="1"/>
          </p:cNvSpPr>
          <p:nvPr/>
        </p:nvSpPr>
        <p:spPr bwMode="auto">
          <a:xfrm>
            <a:off x="2844800" y="3789363"/>
            <a:ext cx="1727200" cy="1727200"/>
          </a:xfrm>
          <a:prstGeom prst="actionButtonBlank">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US" altLang="en-US" sz="2300">
                <a:solidFill>
                  <a:srgbClr val="FFFFFF"/>
                </a:solidFill>
              </a:rPr>
              <a:t>Discussion</a:t>
            </a:r>
            <a:br>
              <a:rPr lang="en-US" altLang="en-US" sz="2300">
                <a:solidFill>
                  <a:srgbClr val="FFFFFF"/>
                </a:solidFill>
              </a:rPr>
            </a:br>
            <a:r>
              <a:rPr lang="en-US" altLang="en-US" sz="2300">
                <a:solidFill>
                  <a:srgbClr val="FFFFFF"/>
                </a:solidFill>
              </a:rPr>
              <a:t>questions</a:t>
            </a:r>
          </a:p>
        </p:txBody>
      </p:sp>
      <p:sp>
        <p:nvSpPr>
          <p:cNvPr id="21509" name="AutoShape 14">
            <a:hlinkClick r:id="rId5" action="ppaction://hlinksldjump" highlightClick="1"/>
          </p:cNvPr>
          <p:cNvSpPr>
            <a:spLocks noChangeArrowheads="1"/>
          </p:cNvSpPr>
          <p:nvPr/>
        </p:nvSpPr>
        <p:spPr bwMode="auto">
          <a:xfrm>
            <a:off x="4572000" y="3789363"/>
            <a:ext cx="1727200" cy="1727200"/>
          </a:xfrm>
          <a:prstGeom prst="actionButtonBlank">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US" altLang="en-US" sz="2300">
                <a:solidFill>
                  <a:srgbClr val="FFFFFF"/>
                </a:solidFill>
              </a:rPr>
              <a:t>Practical</a:t>
            </a:r>
            <a:br>
              <a:rPr lang="en-US" altLang="en-US" sz="2300">
                <a:solidFill>
                  <a:srgbClr val="FFFFFF"/>
                </a:solidFill>
              </a:rPr>
            </a:br>
            <a:r>
              <a:rPr lang="en-US" altLang="en-US" sz="2300">
                <a:solidFill>
                  <a:srgbClr val="FFFFFF"/>
                </a:solidFill>
              </a:rPr>
              <a:t>activities</a:t>
            </a:r>
          </a:p>
        </p:txBody>
      </p:sp>
      <p:sp>
        <p:nvSpPr>
          <p:cNvPr id="21510" name="AutoShape 15">
            <a:hlinkClick r:id="rId6" action="ppaction://hlinksldjump" highlightClick="1"/>
          </p:cNvPr>
          <p:cNvSpPr>
            <a:spLocks noChangeArrowheads="1"/>
          </p:cNvSpPr>
          <p:nvPr/>
        </p:nvSpPr>
        <p:spPr bwMode="auto">
          <a:xfrm>
            <a:off x="2843213" y="5818188"/>
            <a:ext cx="3433762" cy="490537"/>
          </a:xfrm>
          <a:prstGeom prst="actionButtonBlank">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US" altLang="en-US" sz="2300">
                <a:solidFill>
                  <a:srgbClr val="FFFFFF"/>
                </a:solidFill>
              </a:rPr>
              <a:t>Presentation Part II</a:t>
            </a:r>
          </a:p>
        </p:txBody>
      </p:sp>
      <p:sp>
        <p:nvSpPr>
          <p:cNvPr id="21511" name="AutoShape 26">
            <a:hlinkClick r:id="" action="ppaction://noaction" highlightClick="1"/>
          </p:cNvPr>
          <p:cNvSpPr>
            <a:spLocks noChangeArrowheads="1"/>
          </p:cNvSpPr>
          <p:nvPr/>
        </p:nvSpPr>
        <p:spPr bwMode="auto">
          <a:xfrm>
            <a:off x="179388" y="188913"/>
            <a:ext cx="4392612" cy="576262"/>
          </a:xfrm>
          <a:prstGeom prst="actionButtonBlank">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r>
              <a:rPr lang="en-GB" altLang="en-US"/>
              <a:t>Summary Activities I</a:t>
            </a:r>
            <a:endParaRPr lang="en-US" altLang="en-US"/>
          </a:p>
        </p:txBody>
      </p:sp>
      <p:sp>
        <p:nvSpPr>
          <p:cNvPr id="21512" name="Rectangle 35"/>
          <p:cNvSpPr>
            <a:spLocks noChangeArrowheads="1"/>
          </p:cNvSpPr>
          <p:nvPr/>
        </p:nvSpPr>
        <p:spPr bwMode="auto">
          <a:xfrm>
            <a:off x="179388" y="1022350"/>
            <a:ext cx="87137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GB" altLang="en-US">
                <a:solidFill>
                  <a:srgbClr val="009900"/>
                </a:solidFill>
              </a:rPr>
              <a:t>Please select an activity or go immediately </a:t>
            </a:r>
            <a:br>
              <a:rPr lang="en-GB" altLang="en-US">
                <a:solidFill>
                  <a:srgbClr val="009900"/>
                </a:solidFill>
              </a:rPr>
            </a:br>
            <a:r>
              <a:rPr lang="en-GB" altLang="en-US">
                <a:solidFill>
                  <a:srgbClr val="009900"/>
                </a:solidFill>
              </a:rPr>
              <a:t>to part II of the presentation</a:t>
            </a:r>
            <a:endParaRPr lang="en-US" altLang="en-US">
              <a:solidFill>
                <a:srgbClr val="009900"/>
              </a:solidFill>
            </a:endParaRPr>
          </a:p>
        </p:txBody>
      </p:sp>
      <p:pic>
        <p:nvPicPr>
          <p:cNvPr id="21513" name="Picture 3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4" name="Title 9"/>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Summary Activities I</a:t>
            </a: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9">
            <a:hlinkClick r:id="" action="ppaction://noaction" highlightClick="1"/>
          </p:cNvPr>
          <p:cNvSpPr>
            <a:spLocks noChangeArrowheads="1"/>
          </p:cNvSpPr>
          <p:nvPr/>
        </p:nvSpPr>
        <p:spPr bwMode="auto">
          <a:xfrm>
            <a:off x="179388" y="188913"/>
            <a:ext cx="4392612" cy="576262"/>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US" altLang="en-US" sz="1800">
                <a:solidFill>
                  <a:schemeClr val="tx1"/>
                </a:solidFill>
              </a:rPr>
              <a:t>Summary</a:t>
            </a:r>
          </a:p>
        </p:txBody>
      </p:sp>
      <p:sp>
        <p:nvSpPr>
          <p:cNvPr id="22531" name="AutoShape 15">
            <a:hlinkClick r:id="rId2" action="ppaction://hlinksldjump" highlightClick="1"/>
          </p:cNvPr>
          <p:cNvSpPr>
            <a:spLocks noChangeArrowheads="1"/>
          </p:cNvSpPr>
          <p:nvPr/>
        </p:nvSpPr>
        <p:spPr bwMode="auto">
          <a:xfrm>
            <a:off x="1042988" y="6365875"/>
            <a:ext cx="1584325" cy="360363"/>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r>
              <a:rPr lang="en-US" altLang="en-US" sz="1600" u="sng">
                <a:solidFill>
                  <a:srgbClr val="009900"/>
                </a:solidFill>
              </a:rPr>
              <a:t>Activities Menu</a:t>
            </a:r>
          </a:p>
        </p:txBody>
      </p:sp>
      <p:sp>
        <p:nvSpPr>
          <p:cNvPr id="22532" name="AutoShape 16">
            <a:hlinkClick r:id="rId3" action="ppaction://hlinksldjump" highlightClick="1"/>
          </p:cNvPr>
          <p:cNvSpPr>
            <a:spLocks noChangeArrowheads="1"/>
          </p:cNvSpPr>
          <p:nvPr/>
        </p:nvSpPr>
        <p:spPr bwMode="auto">
          <a:xfrm>
            <a:off x="6192838" y="6365875"/>
            <a:ext cx="1908175" cy="360363"/>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r" eaLnBrk="1" hangingPunct="1"/>
            <a:r>
              <a:rPr lang="en-US" altLang="en-US" sz="1600" u="sng">
                <a:solidFill>
                  <a:srgbClr val="009900"/>
                </a:solidFill>
              </a:rPr>
              <a:t>Presentation Part II</a:t>
            </a:r>
          </a:p>
        </p:txBody>
      </p:sp>
      <p:pic>
        <p:nvPicPr>
          <p:cNvPr id="22533"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70728" name="Group 40"/>
          <p:cNvGraphicFramePr>
            <a:graphicFrameLocks noGrp="1"/>
          </p:cNvGraphicFramePr>
          <p:nvPr/>
        </p:nvGraphicFramePr>
        <p:xfrm>
          <a:off x="3132138" y="981075"/>
          <a:ext cx="5832475" cy="5184775"/>
        </p:xfrm>
        <a:graphic>
          <a:graphicData uri="http://schemas.openxmlformats.org/drawingml/2006/table">
            <a:tbl>
              <a:tblPr/>
              <a:tblGrid>
                <a:gridCol w="5832475"/>
              </a:tblGrid>
              <a:tr h="1431925">
                <a:tc>
                  <a:txBody>
                    <a:bodyPr/>
                    <a:lstStyle/>
                    <a:p>
                      <a:pPr marL="363538" marR="0" lvl="0" indent="-363538" algn="l" defTabSz="914400" rtl="0" eaLnBrk="1" fontAlgn="base" latinLnBrk="0" hangingPunct="1">
                        <a:lnSpc>
                          <a:spcPct val="100000"/>
                        </a:lnSpc>
                        <a:spcBef>
                          <a:spcPct val="0"/>
                        </a:spcBef>
                        <a:spcAft>
                          <a:spcPct val="0"/>
                        </a:spcAft>
                        <a:buClr>
                          <a:srgbClr val="009900"/>
                        </a:buClr>
                        <a:buSzTx/>
                        <a:buFontTx/>
                        <a:buChar char="•"/>
                        <a:tabLst/>
                      </a:pPr>
                      <a:r>
                        <a:rPr kumimoji="0" lang="en-US" sz="2600" b="0" i="0" u="none" strike="noStrike" cap="none" normalizeH="0" baseline="0" dirty="0" smtClean="0">
                          <a:ln>
                            <a:noFill/>
                          </a:ln>
                          <a:solidFill>
                            <a:schemeClr val="tx1"/>
                          </a:solidFill>
                          <a:effectLst/>
                          <a:latin typeface="Garamond" pitchFamily="18" charset="0"/>
                          <a:cs typeface="Arial" charset="0"/>
                        </a:rPr>
                        <a:t>The personal Christian life is the conforming of one’s life to the </a:t>
                      </a:r>
                      <a:br>
                        <a:rPr kumimoji="0" lang="en-US" sz="2600" b="0" i="0" u="none" strike="noStrike" cap="none" normalizeH="0" baseline="0" dirty="0" smtClean="0">
                          <a:ln>
                            <a:noFill/>
                          </a:ln>
                          <a:solidFill>
                            <a:schemeClr val="tx1"/>
                          </a:solidFill>
                          <a:effectLst/>
                          <a:latin typeface="Garamond" pitchFamily="18" charset="0"/>
                          <a:cs typeface="Arial" charset="0"/>
                        </a:rPr>
                      </a:br>
                      <a:r>
                        <a:rPr kumimoji="0" lang="en-US" sz="2600" b="0" i="0" u="none" strike="noStrike" cap="none" normalizeH="0" baseline="0" dirty="0" smtClean="0">
                          <a:ln>
                            <a:noFill/>
                          </a:ln>
                          <a:solidFill>
                            <a:schemeClr val="tx1"/>
                          </a:solidFill>
                          <a:effectLst/>
                          <a:latin typeface="Garamond" pitchFamily="18" charset="0"/>
                          <a:cs typeface="Arial" charset="0"/>
                        </a:rPr>
                        <a:t>pattern of Jesus Christ.</a:t>
                      </a:r>
                    </a:p>
                  </a:txBody>
                  <a:tcPr anchor="ctr" horzOverflow="overflow">
                    <a:lnL cap="flat">
                      <a:noFill/>
                    </a:lnL>
                    <a:lnR cap="flat">
                      <a:noFill/>
                    </a:lnR>
                    <a:lnT cap="flat">
                      <a:noFill/>
                    </a:lnT>
                    <a:lnB>
                      <a:noFill/>
                    </a:lnB>
                    <a:lnTlToBr>
                      <a:noFill/>
                    </a:lnTlToBr>
                    <a:lnBlToTr>
                      <a:noFill/>
                    </a:lnBlToTr>
                    <a:noFill/>
                  </a:tcPr>
                </a:tc>
              </a:tr>
              <a:tr h="2320925">
                <a:tc>
                  <a:txBody>
                    <a:bodyPr/>
                    <a:lstStyle/>
                    <a:p>
                      <a:pPr marL="363538" marR="0" lvl="0" indent="-363538" algn="l" defTabSz="914400" rtl="0" eaLnBrk="1" fontAlgn="base" latinLnBrk="0" hangingPunct="1">
                        <a:lnSpc>
                          <a:spcPct val="100000"/>
                        </a:lnSpc>
                        <a:spcBef>
                          <a:spcPct val="0"/>
                        </a:spcBef>
                        <a:spcAft>
                          <a:spcPct val="0"/>
                        </a:spcAft>
                        <a:buClr>
                          <a:srgbClr val="009900"/>
                        </a:buClr>
                        <a:buSzTx/>
                        <a:buFontTx/>
                        <a:buChar char="•"/>
                        <a:tabLst/>
                      </a:pPr>
                      <a:r>
                        <a:rPr kumimoji="0" lang="en-US" sz="2600" b="0" i="0" u="none" strike="noStrike" cap="none" normalizeH="0" baseline="0" smtClean="0">
                          <a:ln>
                            <a:noFill/>
                          </a:ln>
                          <a:solidFill>
                            <a:schemeClr val="tx1"/>
                          </a:solidFill>
                          <a:effectLst/>
                          <a:latin typeface="Garamond" pitchFamily="18" charset="0"/>
                          <a:cs typeface="Arial" charset="0"/>
                        </a:rPr>
                        <a:t>Key aspects of the personal Christian life are fidelity to a pattern of daily prayer, increasing knowledge of the faith, use of the sacraments and personal morality assisted by God’s grace.    </a:t>
                      </a:r>
                    </a:p>
                  </a:txBody>
                  <a:tcPr anchor="ctr" horzOverflow="overflow">
                    <a:lnL cap="flat">
                      <a:noFill/>
                    </a:lnL>
                    <a:lnR cap="flat">
                      <a:noFill/>
                    </a:lnR>
                    <a:lnT>
                      <a:noFill/>
                    </a:lnT>
                    <a:lnB>
                      <a:noFill/>
                    </a:lnB>
                    <a:lnTlToBr>
                      <a:noFill/>
                    </a:lnTlToBr>
                    <a:lnBlToTr>
                      <a:noFill/>
                    </a:lnBlToTr>
                    <a:noFill/>
                  </a:tcPr>
                </a:tc>
              </a:tr>
              <a:tr h="1431925">
                <a:tc>
                  <a:txBody>
                    <a:bodyPr/>
                    <a:lstStyle/>
                    <a:p>
                      <a:pPr marL="363538" marR="0" lvl="0" indent="-363538" algn="l" defTabSz="914400" rtl="0" eaLnBrk="1" fontAlgn="base" latinLnBrk="0" hangingPunct="1">
                        <a:lnSpc>
                          <a:spcPct val="100000"/>
                        </a:lnSpc>
                        <a:spcBef>
                          <a:spcPct val="0"/>
                        </a:spcBef>
                        <a:spcAft>
                          <a:spcPct val="0"/>
                        </a:spcAft>
                        <a:buClr>
                          <a:srgbClr val="009900"/>
                        </a:buClr>
                        <a:buSzTx/>
                        <a:buFontTx/>
                        <a:buChar char="•"/>
                        <a:tabLst/>
                      </a:pPr>
                      <a:r>
                        <a:rPr kumimoji="0" lang="en-GB" sz="2600" b="0" i="0" u="none" strike="noStrike" cap="none" normalizeH="0" baseline="0" dirty="0" smtClean="0">
                          <a:ln>
                            <a:noFill/>
                          </a:ln>
                          <a:solidFill>
                            <a:schemeClr val="tx1"/>
                          </a:solidFill>
                          <a:effectLst/>
                          <a:latin typeface="Garamond" pitchFamily="18" charset="0"/>
                          <a:cs typeface="Arial" charset="0"/>
                        </a:rPr>
                        <a:t>The precepts of the Church define the minimum obligations the Church makes on the personal Christian life.</a:t>
                      </a:r>
                      <a:endParaRPr kumimoji="0" lang="en-US" sz="2600" b="0" i="0" u="none" strike="noStrike" cap="none" normalizeH="0" baseline="0" dirty="0" smtClean="0">
                        <a:ln>
                          <a:noFill/>
                        </a:ln>
                        <a:solidFill>
                          <a:schemeClr val="tx1"/>
                        </a:solidFill>
                        <a:effectLst/>
                        <a:latin typeface="Garamond" pitchFamily="18" charset="0"/>
                        <a:cs typeface="Arial" charset="0"/>
                      </a:endParaRPr>
                    </a:p>
                  </a:txBody>
                  <a:tcPr anchor="ctr" horzOverflow="overflow">
                    <a:lnL cap="flat">
                      <a:noFill/>
                    </a:lnL>
                    <a:lnR cap="flat">
                      <a:noFill/>
                    </a:lnR>
                    <a:lnT>
                      <a:noFill/>
                    </a:lnT>
                    <a:lnB cap="flat">
                      <a:noFill/>
                    </a:lnB>
                    <a:lnTlToBr>
                      <a:noFill/>
                    </a:lnTlToBr>
                    <a:lnBlToTr>
                      <a:noFill/>
                    </a:lnBlToTr>
                    <a:noFill/>
                  </a:tcPr>
                </a:tc>
              </a:tr>
            </a:tbl>
          </a:graphicData>
        </a:graphic>
      </p:graphicFrame>
      <p:pic>
        <p:nvPicPr>
          <p:cNvPr id="22538" name="Picture 35" descr="98900 m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 y="960438"/>
            <a:ext cx="2819400" cy="522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9" name="Title 7"/>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Summary I</a:t>
            </a: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9">
            <a:hlinkClick r:id="" action="ppaction://noaction" highlightClick="1"/>
          </p:cNvPr>
          <p:cNvSpPr>
            <a:spLocks noChangeArrowheads="1"/>
          </p:cNvSpPr>
          <p:nvPr/>
        </p:nvSpPr>
        <p:spPr bwMode="auto">
          <a:xfrm>
            <a:off x="179388" y="188913"/>
            <a:ext cx="4392612" cy="576262"/>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US" altLang="en-US" sz="1800">
                <a:solidFill>
                  <a:schemeClr val="tx1"/>
                </a:solidFill>
              </a:rPr>
              <a:t>Questions to reinforce key points</a:t>
            </a:r>
          </a:p>
        </p:txBody>
      </p:sp>
      <p:graphicFrame>
        <p:nvGraphicFramePr>
          <p:cNvPr id="371772" name="Group 60"/>
          <p:cNvGraphicFramePr>
            <a:graphicFrameLocks noGrp="1"/>
          </p:cNvGraphicFramePr>
          <p:nvPr/>
        </p:nvGraphicFramePr>
        <p:xfrm>
          <a:off x="250825" y="1673225"/>
          <a:ext cx="8713788" cy="3775077"/>
        </p:xfrm>
        <a:graphic>
          <a:graphicData uri="http://schemas.openxmlformats.org/drawingml/2006/table">
            <a:tbl>
              <a:tblPr/>
              <a:tblGrid>
                <a:gridCol w="8713788"/>
              </a:tblGrid>
              <a:tr h="6302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smtClean="0">
                          <a:ln>
                            <a:noFill/>
                          </a:ln>
                          <a:solidFill>
                            <a:schemeClr val="tx1"/>
                          </a:solidFill>
                          <a:effectLst/>
                          <a:latin typeface="Garamond" pitchFamily="18" charset="0"/>
                          <a:cs typeface="Arial" charset="0"/>
                        </a:rPr>
                        <a:t>Attend Mass on Sundays and holy days and rest from servile labour.</a:t>
                      </a:r>
                      <a:endParaRPr kumimoji="0" lang="en-US" sz="2400" b="0" i="0" u="none" strike="noStrike" cap="none" normalizeH="0" baseline="0" dirty="0" smtClean="0">
                        <a:ln>
                          <a:noFill/>
                        </a:ln>
                        <a:solidFill>
                          <a:schemeClr val="tx1"/>
                        </a:solidFill>
                        <a:effectLst/>
                        <a:latin typeface="Garamond" pitchFamily="18" charset="0"/>
                        <a:cs typeface="Arial" charset="0"/>
                      </a:endParaRPr>
                    </a:p>
                  </a:txBody>
                  <a:tcPr anchor="ctr" horzOverflow="overflow">
                    <a:lnL cap="flat">
                      <a:noFill/>
                    </a:lnL>
                    <a:lnR cap="flat">
                      <a:noFill/>
                    </a:lnR>
                    <a:lnT cap="flat">
                      <a:noFill/>
                    </a:lnT>
                    <a:lnB>
                      <a:noFill/>
                    </a:lnB>
                    <a:lnTlToBr>
                      <a:noFill/>
                    </a:lnTlToBr>
                    <a:lnBlToTr>
                      <a:noFill/>
                    </a:lnBlToTr>
                    <a:noFill/>
                  </a:tcPr>
                </a:tc>
              </a:tr>
              <a:tr h="6286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smtClean="0">
                          <a:ln>
                            <a:noFill/>
                          </a:ln>
                          <a:solidFill>
                            <a:schemeClr val="tx1"/>
                          </a:solidFill>
                          <a:effectLst/>
                          <a:latin typeface="Garamond" pitchFamily="18" charset="0"/>
                          <a:cs typeface="Arial" charset="0"/>
                        </a:rPr>
                        <a:t>Receive the sacrament of Confession at least once a year.</a:t>
                      </a:r>
                      <a:endParaRPr kumimoji="0" lang="en-US" sz="2400" b="0" i="0" u="none" strike="noStrike" cap="none" normalizeH="0" baseline="0" dirty="0" smtClean="0">
                        <a:ln>
                          <a:noFill/>
                        </a:ln>
                        <a:solidFill>
                          <a:schemeClr val="tx1"/>
                        </a:solidFill>
                        <a:effectLst/>
                        <a:latin typeface="Garamond" pitchFamily="18" charset="0"/>
                        <a:cs typeface="Arial" charset="0"/>
                      </a:endParaRPr>
                    </a:p>
                  </a:txBody>
                  <a:tcPr anchor="ctr" horzOverflow="overflow">
                    <a:lnL cap="flat">
                      <a:noFill/>
                    </a:lnL>
                    <a:lnR cap="flat">
                      <a:noFill/>
                    </a:lnR>
                    <a:lnT>
                      <a:noFill/>
                    </a:lnT>
                    <a:lnB>
                      <a:noFill/>
                    </a:lnB>
                    <a:lnTlToBr>
                      <a:noFill/>
                    </a:lnTlToBr>
                    <a:lnBlToTr>
                      <a:noFill/>
                    </a:lnBlToTr>
                    <a:noFill/>
                  </a:tcPr>
                </a:tc>
              </a:tr>
              <a:tr h="6302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smtClean="0">
                          <a:ln>
                            <a:noFill/>
                          </a:ln>
                          <a:solidFill>
                            <a:schemeClr val="tx1"/>
                          </a:solidFill>
                          <a:effectLst/>
                          <a:latin typeface="Garamond" pitchFamily="18" charset="0"/>
                          <a:cs typeface="Arial" charset="0"/>
                        </a:rPr>
                        <a:t>Receive Holy Communion at least during the Easter season.</a:t>
                      </a:r>
                      <a:endParaRPr kumimoji="0" lang="en-US" sz="2400" b="0" i="0" u="none" strike="noStrike" cap="none" normalizeH="0" baseline="0" dirty="0" smtClean="0">
                        <a:ln>
                          <a:noFill/>
                        </a:ln>
                        <a:solidFill>
                          <a:schemeClr val="tx1"/>
                        </a:solidFill>
                        <a:effectLst/>
                        <a:latin typeface="Garamond" pitchFamily="18" charset="0"/>
                        <a:cs typeface="Arial" charset="0"/>
                      </a:endParaRPr>
                    </a:p>
                  </a:txBody>
                  <a:tcPr anchor="ctr" horzOverflow="overflow">
                    <a:lnL cap="flat">
                      <a:noFill/>
                    </a:lnL>
                    <a:lnR cap="flat">
                      <a:noFill/>
                    </a:lnR>
                    <a:lnT>
                      <a:noFill/>
                    </a:lnT>
                    <a:lnB>
                      <a:noFill/>
                    </a:lnB>
                    <a:lnTlToBr>
                      <a:noFill/>
                    </a:lnTlToBr>
                    <a:lnBlToTr>
                      <a:noFill/>
                    </a:lnBlToTr>
                    <a:noFill/>
                  </a:tcPr>
                </a:tc>
              </a:tr>
              <a:tr h="6270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smtClean="0">
                          <a:ln>
                            <a:noFill/>
                          </a:ln>
                          <a:solidFill>
                            <a:schemeClr val="tx1"/>
                          </a:solidFill>
                          <a:effectLst/>
                          <a:latin typeface="Garamond" pitchFamily="18" charset="0"/>
                          <a:cs typeface="Arial" charset="0"/>
                        </a:rPr>
                        <a:t>Observe the days of fasting and abstinence established by the Church.</a:t>
                      </a:r>
                      <a:endParaRPr kumimoji="0" lang="en-US" sz="2400" b="0" i="0" u="none" strike="noStrike" cap="none" normalizeH="0" baseline="0" dirty="0" smtClean="0">
                        <a:ln>
                          <a:noFill/>
                        </a:ln>
                        <a:solidFill>
                          <a:schemeClr val="tx1"/>
                        </a:solidFill>
                        <a:effectLst/>
                        <a:latin typeface="Garamond" pitchFamily="18" charset="0"/>
                        <a:cs typeface="Arial" charset="0"/>
                      </a:endParaRPr>
                    </a:p>
                  </a:txBody>
                  <a:tcPr anchor="ctr" horzOverflow="overflow">
                    <a:lnL cap="flat">
                      <a:noFill/>
                    </a:lnL>
                    <a:lnR cap="flat">
                      <a:noFill/>
                    </a:lnR>
                    <a:lnT>
                      <a:noFill/>
                    </a:lnT>
                    <a:lnB>
                      <a:noFill/>
                    </a:lnB>
                    <a:lnTlToBr>
                      <a:noFill/>
                    </a:lnTlToBr>
                    <a:lnBlToTr>
                      <a:noFill/>
                    </a:lnBlToTr>
                    <a:noFill/>
                  </a:tcPr>
                </a:tc>
              </a:tr>
              <a:tr h="6302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cap="none" normalizeH="0" baseline="0" dirty="0" smtClean="0">
                          <a:ln>
                            <a:noFill/>
                          </a:ln>
                          <a:solidFill>
                            <a:schemeClr val="tx1"/>
                          </a:solidFill>
                          <a:effectLst/>
                          <a:latin typeface="Garamond" pitchFamily="18" charset="0"/>
                          <a:cs typeface="Arial" charset="0"/>
                        </a:rPr>
                        <a:t>Provide for the needs of the Church (according to one’s ability).</a:t>
                      </a:r>
                    </a:p>
                  </a:txBody>
                  <a:tcPr anchor="ctr" horzOverflow="overflow">
                    <a:lnL cap="flat">
                      <a:noFill/>
                    </a:lnL>
                    <a:lnR cap="flat">
                      <a:noFill/>
                    </a:lnR>
                    <a:lnT>
                      <a:noFill/>
                    </a:lnT>
                    <a:lnB>
                      <a:noFill/>
                    </a:lnB>
                    <a:lnTlToBr>
                      <a:noFill/>
                    </a:lnTlToBr>
                    <a:lnBlToTr>
                      <a:noFill/>
                    </a:lnBlToTr>
                    <a:noFill/>
                  </a:tcPr>
                </a:tc>
              </a:tr>
              <a:tr h="6286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Garamond" pitchFamily="18" charset="0"/>
                        <a:cs typeface="Arial" charset="0"/>
                      </a:endParaRPr>
                    </a:p>
                  </a:txBody>
                  <a:tcPr anchor="ctr" horzOverflow="overflow">
                    <a:lnL cap="flat">
                      <a:noFill/>
                    </a:lnL>
                    <a:lnR cap="flat">
                      <a:noFill/>
                    </a:lnR>
                    <a:lnT>
                      <a:noFill/>
                    </a:lnT>
                    <a:lnB cap="flat">
                      <a:noFill/>
                    </a:lnB>
                    <a:lnTlToBr>
                      <a:noFill/>
                    </a:lnTlToBr>
                    <a:lnBlToTr>
                      <a:noFill/>
                    </a:lnBlToTr>
                    <a:noFill/>
                  </a:tcPr>
                </a:tc>
              </a:tr>
            </a:tbl>
          </a:graphicData>
        </a:graphic>
      </p:graphicFrame>
      <p:sp>
        <p:nvSpPr>
          <p:cNvPr id="23562" name="Rectangle 40"/>
          <p:cNvSpPr>
            <a:spLocks noChangeArrowheads="1"/>
          </p:cNvSpPr>
          <p:nvPr/>
        </p:nvSpPr>
        <p:spPr bwMode="auto">
          <a:xfrm>
            <a:off x="179388" y="981075"/>
            <a:ext cx="87137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US" altLang="en-US" sz="2800">
                <a:solidFill>
                  <a:srgbClr val="009900"/>
                </a:solidFill>
              </a:rPr>
              <a:t>What are the precepts of the Church?</a:t>
            </a:r>
          </a:p>
        </p:txBody>
      </p:sp>
      <p:sp>
        <p:nvSpPr>
          <p:cNvPr id="23563" name="AutoShape 50">
            <a:hlinkClick r:id="rId2" action="ppaction://hlinksldjump" highlightClick="1"/>
          </p:cNvPr>
          <p:cNvSpPr>
            <a:spLocks noChangeArrowheads="1"/>
          </p:cNvSpPr>
          <p:nvPr/>
        </p:nvSpPr>
        <p:spPr bwMode="auto">
          <a:xfrm>
            <a:off x="1042988" y="6365875"/>
            <a:ext cx="1584325" cy="360363"/>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r>
              <a:rPr lang="en-US" altLang="en-US" sz="1600" u="sng">
                <a:solidFill>
                  <a:srgbClr val="009900"/>
                </a:solidFill>
              </a:rPr>
              <a:t>Activities Menu</a:t>
            </a:r>
          </a:p>
        </p:txBody>
      </p:sp>
      <p:sp>
        <p:nvSpPr>
          <p:cNvPr id="23564" name="AutoShape 51">
            <a:hlinkClick r:id="rId3" action="ppaction://hlinksldjump" highlightClick="1"/>
          </p:cNvPr>
          <p:cNvSpPr>
            <a:spLocks noChangeArrowheads="1"/>
          </p:cNvSpPr>
          <p:nvPr/>
        </p:nvSpPr>
        <p:spPr bwMode="auto">
          <a:xfrm>
            <a:off x="6192838" y="6365875"/>
            <a:ext cx="1908175" cy="360363"/>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r" eaLnBrk="1" hangingPunct="1"/>
            <a:r>
              <a:rPr lang="en-US" altLang="en-US" sz="1600" u="sng">
                <a:solidFill>
                  <a:srgbClr val="009900"/>
                </a:solidFill>
              </a:rPr>
              <a:t>Presentation Part II</a:t>
            </a:r>
          </a:p>
        </p:txBody>
      </p:sp>
      <p:pic>
        <p:nvPicPr>
          <p:cNvPr id="23565" name="Picture 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1773" name="Rectangle 61"/>
          <p:cNvSpPr>
            <a:spLocks noChangeArrowheads="1"/>
          </p:cNvSpPr>
          <p:nvPr/>
        </p:nvSpPr>
        <p:spPr bwMode="auto">
          <a:xfrm>
            <a:off x="363538" y="1657350"/>
            <a:ext cx="8385175" cy="649288"/>
          </a:xfrm>
          <a:prstGeom prst="rect">
            <a:avLst/>
          </a:prstGeom>
          <a:solidFill>
            <a:srgbClr val="009900"/>
          </a:solidFill>
          <a:ln w="9525" algn="ctr">
            <a:solidFill>
              <a:schemeClr val="bg1"/>
            </a:solidFill>
            <a:miter lim="800000"/>
            <a:headEnd/>
            <a:tailEnd/>
          </a:ln>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US" altLang="en-US" sz="3200"/>
              <a:t>1</a:t>
            </a:r>
          </a:p>
        </p:txBody>
      </p:sp>
      <p:sp>
        <p:nvSpPr>
          <p:cNvPr id="371774" name="Rectangle 62"/>
          <p:cNvSpPr>
            <a:spLocks noChangeArrowheads="1"/>
          </p:cNvSpPr>
          <p:nvPr/>
        </p:nvSpPr>
        <p:spPr bwMode="auto">
          <a:xfrm>
            <a:off x="363538" y="2279650"/>
            <a:ext cx="8385175" cy="649288"/>
          </a:xfrm>
          <a:prstGeom prst="rect">
            <a:avLst/>
          </a:prstGeom>
          <a:solidFill>
            <a:srgbClr val="009900"/>
          </a:solidFill>
          <a:ln w="9525" algn="ctr">
            <a:solidFill>
              <a:schemeClr val="bg1"/>
            </a:solidFill>
            <a:miter lim="800000"/>
            <a:headEnd/>
            <a:tailEnd/>
          </a:ln>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US" altLang="en-US" sz="3200"/>
              <a:t>2</a:t>
            </a:r>
          </a:p>
        </p:txBody>
      </p:sp>
      <p:sp>
        <p:nvSpPr>
          <p:cNvPr id="23568" name="Rectangle 63"/>
          <p:cNvSpPr>
            <a:spLocks noChangeArrowheads="1"/>
          </p:cNvSpPr>
          <p:nvPr/>
        </p:nvSpPr>
        <p:spPr bwMode="auto">
          <a:xfrm>
            <a:off x="2922588" y="5661025"/>
            <a:ext cx="3297237" cy="711200"/>
          </a:xfrm>
          <a:prstGeom prst="rect">
            <a:avLst/>
          </a:prstGeom>
          <a:solidFill>
            <a:srgbClr val="EBFFEB">
              <a:alpha val="85097"/>
            </a:srgbClr>
          </a:solidFill>
          <a:ln w="9525" algn="ctr">
            <a:solidFill>
              <a:schemeClr val="bg1"/>
            </a:solidFill>
            <a:miter lim="800000"/>
            <a:headEnd/>
            <a:tailEnd/>
          </a:ln>
        </p:spPr>
        <p:txBody>
          <a:bodyPr anchor="ctr">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GB" altLang="en-US" sz="2000">
                <a:solidFill>
                  <a:srgbClr val="003A00"/>
                </a:solidFill>
              </a:rPr>
              <a:t>Click on a box to reveal one of the answers</a:t>
            </a:r>
            <a:endParaRPr lang="en-US" altLang="en-US" sz="2000">
              <a:solidFill>
                <a:srgbClr val="003A00"/>
              </a:solidFill>
            </a:endParaRPr>
          </a:p>
        </p:txBody>
      </p:sp>
      <p:sp>
        <p:nvSpPr>
          <p:cNvPr id="371776" name="Rectangle 64"/>
          <p:cNvSpPr>
            <a:spLocks noChangeArrowheads="1"/>
          </p:cNvSpPr>
          <p:nvPr/>
        </p:nvSpPr>
        <p:spPr bwMode="auto">
          <a:xfrm>
            <a:off x="363538" y="2927350"/>
            <a:ext cx="8385175" cy="649288"/>
          </a:xfrm>
          <a:prstGeom prst="rect">
            <a:avLst/>
          </a:prstGeom>
          <a:solidFill>
            <a:srgbClr val="009900"/>
          </a:solidFill>
          <a:ln w="9525" algn="ctr">
            <a:solidFill>
              <a:schemeClr val="bg1"/>
            </a:solidFill>
            <a:miter lim="800000"/>
            <a:headEnd/>
            <a:tailEnd/>
          </a:ln>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GB" altLang="en-US" sz="3200"/>
              <a:t>3</a:t>
            </a:r>
            <a:endParaRPr lang="en-US" altLang="en-US" sz="3200"/>
          </a:p>
        </p:txBody>
      </p:sp>
      <p:sp>
        <p:nvSpPr>
          <p:cNvPr id="371777" name="Rectangle 65"/>
          <p:cNvSpPr>
            <a:spLocks noChangeArrowheads="1"/>
          </p:cNvSpPr>
          <p:nvPr/>
        </p:nvSpPr>
        <p:spPr bwMode="auto">
          <a:xfrm>
            <a:off x="363538" y="3576638"/>
            <a:ext cx="8385175" cy="649287"/>
          </a:xfrm>
          <a:prstGeom prst="rect">
            <a:avLst/>
          </a:prstGeom>
          <a:solidFill>
            <a:srgbClr val="009900"/>
          </a:solidFill>
          <a:ln w="9525" algn="ctr">
            <a:solidFill>
              <a:schemeClr val="bg1"/>
            </a:solidFill>
            <a:miter lim="800000"/>
            <a:headEnd/>
            <a:tailEnd/>
          </a:ln>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GB" altLang="en-US" sz="3200"/>
              <a:t>4</a:t>
            </a:r>
            <a:endParaRPr lang="en-US" altLang="en-US" sz="3200"/>
          </a:p>
        </p:txBody>
      </p:sp>
      <p:sp>
        <p:nvSpPr>
          <p:cNvPr id="371778" name="Rectangle 66"/>
          <p:cNvSpPr>
            <a:spLocks noChangeArrowheads="1"/>
          </p:cNvSpPr>
          <p:nvPr/>
        </p:nvSpPr>
        <p:spPr bwMode="auto">
          <a:xfrm>
            <a:off x="363538" y="4224338"/>
            <a:ext cx="8385175" cy="649287"/>
          </a:xfrm>
          <a:prstGeom prst="rect">
            <a:avLst/>
          </a:prstGeom>
          <a:solidFill>
            <a:srgbClr val="009900"/>
          </a:solidFill>
          <a:ln w="9525" algn="ctr">
            <a:solidFill>
              <a:schemeClr val="bg1"/>
            </a:solidFill>
            <a:miter lim="800000"/>
            <a:headEnd/>
            <a:tailEnd/>
          </a:ln>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GB" altLang="en-US" sz="3200"/>
              <a:t>5</a:t>
            </a:r>
            <a:endParaRPr lang="en-US" altLang="en-US" sz="3200"/>
          </a:p>
        </p:txBody>
      </p:sp>
      <p:sp>
        <p:nvSpPr>
          <p:cNvPr id="23572" name="Title 14"/>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Questions to reinforce key points I</a:t>
            </a:r>
          </a:p>
        </p:txBody>
      </p:sp>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7177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2000"/>
                                        <p:tgtEl>
                                          <p:spTgt spid="371773"/>
                                        </p:tgtEl>
                                      </p:cBhvr>
                                    </p:animEffect>
                                    <p:set>
                                      <p:cBhvr>
                                        <p:cTn id="7" dur="1" fill="hold">
                                          <p:stCondLst>
                                            <p:cond delay="1999"/>
                                          </p:stCondLst>
                                        </p:cTn>
                                        <p:tgtEl>
                                          <p:spTgt spid="371773"/>
                                        </p:tgtEl>
                                        <p:attrNameLst>
                                          <p:attrName>style.visibility</p:attrName>
                                        </p:attrNameLst>
                                      </p:cBhvr>
                                      <p:to>
                                        <p:strVal val="hidden"/>
                                      </p:to>
                                    </p:set>
                                  </p:childTnLst>
                                </p:cTn>
                              </p:par>
                            </p:childTnLst>
                          </p:cTn>
                        </p:par>
                      </p:childTnLst>
                    </p:cTn>
                  </p:par>
                </p:childTnLst>
              </p:cTn>
              <p:nextCondLst>
                <p:cond evt="onClick" delay="0">
                  <p:tgtEl>
                    <p:spTgt spid="371773"/>
                  </p:tgtEl>
                </p:cond>
              </p:nextCondLst>
            </p:seq>
            <p:seq concurrent="1" nextAc="seek">
              <p:cTn id="8" restart="whenNotActive" fill="hold" evtFilter="cancelBubble" nodeType="interactiveSeq">
                <p:stCondLst>
                  <p:cond evt="onClick" delay="0">
                    <p:tgtEl>
                      <p:spTgt spid="37177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xit" presetSubtype="0" fill="hold" grpId="0" nodeType="clickEffect">
                                  <p:stCondLst>
                                    <p:cond delay="0"/>
                                  </p:stCondLst>
                                  <p:childTnLst>
                                    <p:animEffect transition="out" filter="fade">
                                      <p:cBhvr>
                                        <p:cTn id="12" dur="2000"/>
                                        <p:tgtEl>
                                          <p:spTgt spid="371774"/>
                                        </p:tgtEl>
                                      </p:cBhvr>
                                    </p:animEffect>
                                    <p:set>
                                      <p:cBhvr>
                                        <p:cTn id="13" dur="1" fill="hold">
                                          <p:stCondLst>
                                            <p:cond delay="1999"/>
                                          </p:stCondLst>
                                        </p:cTn>
                                        <p:tgtEl>
                                          <p:spTgt spid="371774"/>
                                        </p:tgtEl>
                                        <p:attrNameLst>
                                          <p:attrName>style.visibility</p:attrName>
                                        </p:attrNameLst>
                                      </p:cBhvr>
                                      <p:to>
                                        <p:strVal val="hidden"/>
                                      </p:to>
                                    </p:set>
                                  </p:childTnLst>
                                </p:cTn>
                              </p:par>
                            </p:childTnLst>
                          </p:cTn>
                        </p:par>
                      </p:childTnLst>
                    </p:cTn>
                  </p:par>
                </p:childTnLst>
              </p:cTn>
              <p:nextCondLst>
                <p:cond evt="onClick" delay="0">
                  <p:tgtEl>
                    <p:spTgt spid="371774"/>
                  </p:tgtEl>
                </p:cond>
              </p:nextCondLst>
            </p:seq>
            <p:seq concurrent="1" nextAc="seek">
              <p:cTn id="14" restart="whenNotActive" fill="hold" evtFilter="cancelBubble" nodeType="interactiveSeq">
                <p:stCondLst>
                  <p:cond evt="onClick" delay="0">
                    <p:tgtEl>
                      <p:spTgt spid="37177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xit" presetSubtype="0" fill="hold" grpId="0" nodeType="clickEffect">
                                  <p:stCondLst>
                                    <p:cond delay="0"/>
                                  </p:stCondLst>
                                  <p:childTnLst>
                                    <p:animEffect transition="out" filter="fade">
                                      <p:cBhvr>
                                        <p:cTn id="18" dur="2000"/>
                                        <p:tgtEl>
                                          <p:spTgt spid="371776"/>
                                        </p:tgtEl>
                                      </p:cBhvr>
                                    </p:animEffect>
                                    <p:set>
                                      <p:cBhvr>
                                        <p:cTn id="19" dur="1" fill="hold">
                                          <p:stCondLst>
                                            <p:cond delay="1999"/>
                                          </p:stCondLst>
                                        </p:cTn>
                                        <p:tgtEl>
                                          <p:spTgt spid="371776"/>
                                        </p:tgtEl>
                                        <p:attrNameLst>
                                          <p:attrName>style.visibility</p:attrName>
                                        </p:attrNameLst>
                                      </p:cBhvr>
                                      <p:to>
                                        <p:strVal val="hidden"/>
                                      </p:to>
                                    </p:set>
                                  </p:childTnLst>
                                </p:cTn>
                              </p:par>
                            </p:childTnLst>
                          </p:cTn>
                        </p:par>
                      </p:childTnLst>
                    </p:cTn>
                  </p:par>
                </p:childTnLst>
              </p:cTn>
              <p:nextCondLst>
                <p:cond evt="onClick" delay="0">
                  <p:tgtEl>
                    <p:spTgt spid="371776"/>
                  </p:tgtEl>
                </p:cond>
              </p:nextCondLst>
            </p:seq>
            <p:seq concurrent="1" nextAc="seek">
              <p:cTn id="20" restart="whenNotActive" fill="hold" evtFilter="cancelBubble" nodeType="interactiveSeq">
                <p:stCondLst>
                  <p:cond evt="onClick" delay="0">
                    <p:tgtEl>
                      <p:spTgt spid="371777"/>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0" presetClass="exit" presetSubtype="0" fill="hold" grpId="0" nodeType="clickEffect">
                                  <p:stCondLst>
                                    <p:cond delay="0"/>
                                  </p:stCondLst>
                                  <p:childTnLst>
                                    <p:animEffect transition="out" filter="fade">
                                      <p:cBhvr>
                                        <p:cTn id="24" dur="2000"/>
                                        <p:tgtEl>
                                          <p:spTgt spid="371777"/>
                                        </p:tgtEl>
                                      </p:cBhvr>
                                    </p:animEffect>
                                    <p:set>
                                      <p:cBhvr>
                                        <p:cTn id="25" dur="1" fill="hold">
                                          <p:stCondLst>
                                            <p:cond delay="1999"/>
                                          </p:stCondLst>
                                        </p:cTn>
                                        <p:tgtEl>
                                          <p:spTgt spid="371777"/>
                                        </p:tgtEl>
                                        <p:attrNameLst>
                                          <p:attrName>style.visibility</p:attrName>
                                        </p:attrNameLst>
                                      </p:cBhvr>
                                      <p:to>
                                        <p:strVal val="hidden"/>
                                      </p:to>
                                    </p:set>
                                  </p:childTnLst>
                                </p:cTn>
                              </p:par>
                            </p:childTnLst>
                          </p:cTn>
                        </p:par>
                      </p:childTnLst>
                    </p:cTn>
                  </p:par>
                </p:childTnLst>
              </p:cTn>
              <p:nextCondLst>
                <p:cond evt="onClick" delay="0">
                  <p:tgtEl>
                    <p:spTgt spid="371777"/>
                  </p:tgtEl>
                </p:cond>
              </p:nextCondLst>
            </p:seq>
            <p:seq concurrent="1" nextAc="seek">
              <p:cTn id="26" restart="whenNotActive" fill="hold" evtFilter="cancelBubble" nodeType="interactiveSeq">
                <p:stCondLst>
                  <p:cond evt="onClick" delay="0">
                    <p:tgtEl>
                      <p:spTgt spid="371778"/>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0" presetClass="exit" presetSubtype="0" fill="hold" grpId="0" nodeType="clickEffect">
                                  <p:stCondLst>
                                    <p:cond delay="0"/>
                                  </p:stCondLst>
                                  <p:childTnLst>
                                    <p:animEffect transition="out" filter="fade">
                                      <p:cBhvr>
                                        <p:cTn id="30" dur="2000"/>
                                        <p:tgtEl>
                                          <p:spTgt spid="371778"/>
                                        </p:tgtEl>
                                      </p:cBhvr>
                                    </p:animEffect>
                                    <p:set>
                                      <p:cBhvr>
                                        <p:cTn id="31" dur="1" fill="hold">
                                          <p:stCondLst>
                                            <p:cond delay="1999"/>
                                          </p:stCondLst>
                                        </p:cTn>
                                        <p:tgtEl>
                                          <p:spTgt spid="371778"/>
                                        </p:tgtEl>
                                        <p:attrNameLst>
                                          <p:attrName>style.visibility</p:attrName>
                                        </p:attrNameLst>
                                      </p:cBhvr>
                                      <p:to>
                                        <p:strVal val="hidden"/>
                                      </p:to>
                                    </p:set>
                                  </p:childTnLst>
                                </p:cTn>
                              </p:par>
                            </p:childTnLst>
                          </p:cTn>
                        </p:par>
                      </p:childTnLst>
                    </p:cTn>
                  </p:par>
                </p:childTnLst>
              </p:cTn>
              <p:nextCondLst>
                <p:cond evt="onClick" delay="0">
                  <p:tgtEl>
                    <p:spTgt spid="371778"/>
                  </p:tgtEl>
                </p:cond>
              </p:nextCondLst>
            </p:seq>
          </p:childTnLst>
        </p:cTn>
      </p:par>
    </p:tnLst>
    <p:bldLst>
      <p:bldP spid="371773" grpId="0" animBg="1"/>
      <p:bldP spid="371774" grpId="0" animBg="1"/>
      <p:bldP spid="371776" grpId="0" animBg="1"/>
      <p:bldP spid="371777" grpId="0" animBg="1"/>
      <p:bldP spid="37177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9">
            <a:hlinkClick r:id="" action="ppaction://noaction" highlightClick="1"/>
          </p:cNvPr>
          <p:cNvSpPr>
            <a:spLocks noChangeArrowheads="1"/>
          </p:cNvSpPr>
          <p:nvPr/>
        </p:nvSpPr>
        <p:spPr bwMode="auto">
          <a:xfrm>
            <a:off x="179388" y="188913"/>
            <a:ext cx="4392612" cy="576262"/>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US" altLang="en-US" sz="1800">
                <a:solidFill>
                  <a:schemeClr val="tx1"/>
                </a:solidFill>
              </a:rPr>
              <a:t>Discussion questions </a:t>
            </a:r>
          </a:p>
        </p:txBody>
      </p:sp>
      <p:sp>
        <p:nvSpPr>
          <p:cNvPr id="24579" name="AutoShape 16">
            <a:hlinkClick r:id="rId2" action="ppaction://hlinksldjump" highlightClick="1"/>
          </p:cNvPr>
          <p:cNvSpPr>
            <a:spLocks noChangeArrowheads="1"/>
          </p:cNvSpPr>
          <p:nvPr/>
        </p:nvSpPr>
        <p:spPr bwMode="auto">
          <a:xfrm>
            <a:off x="1042988" y="6365875"/>
            <a:ext cx="1584325" cy="360363"/>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r>
              <a:rPr lang="en-US" altLang="en-US" sz="1600" u="sng">
                <a:solidFill>
                  <a:srgbClr val="009900"/>
                </a:solidFill>
              </a:rPr>
              <a:t>Activities Menu</a:t>
            </a:r>
          </a:p>
        </p:txBody>
      </p:sp>
      <p:sp>
        <p:nvSpPr>
          <p:cNvPr id="24580" name="AutoShape 17">
            <a:hlinkClick r:id="rId3" action="ppaction://hlinksldjump" highlightClick="1"/>
          </p:cNvPr>
          <p:cNvSpPr>
            <a:spLocks noChangeArrowheads="1"/>
          </p:cNvSpPr>
          <p:nvPr/>
        </p:nvSpPr>
        <p:spPr bwMode="auto">
          <a:xfrm>
            <a:off x="6192838" y="6365875"/>
            <a:ext cx="1908175" cy="360363"/>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r" eaLnBrk="1" hangingPunct="1"/>
            <a:r>
              <a:rPr lang="en-US" altLang="en-US" sz="1600" u="sng">
                <a:solidFill>
                  <a:srgbClr val="009900"/>
                </a:solidFill>
              </a:rPr>
              <a:t>Presentation Part II</a:t>
            </a:r>
          </a:p>
        </p:txBody>
      </p:sp>
      <p:pic>
        <p:nvPicPr>
          <p:cNvPr id="24581"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72768" name="Group 32"/>
          <p:cNvGraphicFramePr>
            <a:graphicFrameLocks noGrp="1"/>
          </p:cNvGraphicFramePr>
          <p:nvPr/>
        </p:nvGraphicFramePr>
        <p:xfrm>
          <a:off x="3922713" y="2060575"/>
          <a:ext cx="5041900" cy="3571875"/>
        </p:xfrm>
        <a:graphic>
          <a:graphicData uri="http://schemas.openxmlformats.org/drawingml/2006/table">
            <a:tbl>
              <a:tblPr/>
              <a:tblGrid>
                <a:gridCol w="5041900"/>
              </a:tblGrid>
              <a:tr h="1773395">
                <a:tc>
                  <a:txBody>
                    <a:bodyPr/>
                    <a:lstStyle/>
                    <a:p>
                      <a:pPr marL="363538" marR="0" lvl="0" indent="-363538" algn="l" defTabSz="914400" rtl="0" eaLnBrk="1" fontAlgn="base" latinLnBrk="0" hangingPunct="1">
                        <a:lnSpc>
                          <a:spcPct val="100000"/>
                        </a:lnSpc>
                        <a:spcBef>
                          <a:spcPct val="20000"/>
                        </a:spcBef>
                        <a:spcAft>
                          <a:spcPct val="0"/>
                        </a:spcAft>
                        <a:buClr>
                          <a:srgbClr val="009900"/>
                        </a:buClr>
                        <a:buSzTx/>
                        <a:buFontTx/>
                        <a:buChar char="•"/>
                        <a:tabLst/>
                      </a:pPr>
                      <a:r>
                        <a:rPr kumimoji="0" lang="en-US" sz="2800" b="0" i="0" u="none" strike="noStrike" cap="none" normalizeH="0" baseline="0" smtClean="0">
                          <a:ln>
                            <a:noFill/>
                          </a:ln>
                          <a:solidFill>
                            <a:schemeClr val="tx1"/>
                          </a:solidFill>
                          <a:effectLst/>
                          <a:latin typeface="Garamond" pitchFamily="18" charset="0"/>
                          <a:cs typeface="Arial" charset="0"/>
                        </a:rPr>
                        <a:t>Discuss what is most important in living out the personal Christian life.</a:t>
                      </a:r>
                    </a:p>
                  </a:txBody>
                  <a:tcPr marT="45724" marB="45724" anchor="ctr" horzOverflow="overflow">
                    <a:lnL cap="flat">
                      <a:noFill/>
                    </a:lnL>
                    <a:lnR cap="flat">
                      <a:noFill/>
                    </a:lnR>
                    <a:lnT cap="flat">
                      <a:noFill/>
                    </a:lnT>
                    <a:lnB>
                      <a:noFill/>
                    </a:lnB>
                    <a:lnTlToBr>
                      <a:noFill/>
                    </a:lnTlToBr>
                    <a:lnBlToTr>
                      <a:noFill/>
                    </a:lnBlToTr>
                    <a:noFill/>
                  </a:tcPr>
                </a:tc>
              </a:tr>
              <a:tr h="1798480">
                <a:tc>
                  <a:txBody>
                    <a:bodyPr/>
                    <a:lstStyle/>
                    <a:p>
                      <a:pPr marL="363538" marR="0" lvl="0" indent="-363538" algn="l" defTabSz="914400" rtl="0" eaLnBrk="1" fontAlgn="base" latinLnBrk="0" hangingPunct="1">
                        <a:lnSpc>
                          <a:spcPct val="100000"/>
                        </a:lnSpc>
                        <a:spcBef>
                          <a:spcPct val="20000"/>
                        </a:spcBef>
                        <a:spcAft>
                          <a:spcPct val="0"/>
                        </a:spcAft>
                        <a:buClr>
                          <a:srgbClr val="009900"/>
                        </a:buClr>
                        <a:buSzTx/>
                        <a:buFontTx/>
                        <a:buChar char="•"/>
                        <a:tabLst/>
                      </a:pPr>
                      <a:r>
                        <a:rPr kumimoji="0" lang="en-US" sz="2800" b="0" i="0" u="none" strike="noStrike" cap="none" normalizeH="0" baseline="0" smtClean="0">
                          <a:ln>
                            <a:noFill/>
                          </a:ln>
                          <a:solidFill>
                            <a:schemeClr val="tx1"/>
                          </a:solidFill>
                          <a:effectLst/>
                          <a:latin typeface="Garamond" pitchFamily="18" charset="0"/>
                          <a:cs typeface="Arial" charset="0"/>
                        </a:rPr>
                        <a:t>Discuss some personal experiences of living out one or more of the aspects of the personal Christian life.</a:t>
                      </a:r>
                    </a:p>
                  </a:txBody>
                  <a:tcPr marT="45724" marB="45724" anchor="ctr" horzOverflow="overflow">
                    <a:lnL cap="flat">
                      <a:noFill/>
                    </a:lnL>
                    <a:lnR cap="flat">
                      <a:noFill/>
                    </a:lnR>
                    <a:lnT>
                      <a:noFill/>
                    </a:lnT>
                    <a:lnB cap="flat">
                      <a:noFill/>
                    </a:lnB>
                    <a:lnTlToBr>
                      <a:noFill/>
                    </a:lnTlToBr>
                    <a:lnBlToTr>
                      <a:noFill/>
                    </a:lnBlToTr>
                    <a:noFill/>
                  </a:tcPr>
                </a:tc>
              </a:tr>
            </a:tbl>
          </a:graphicData>
        </a:graphic>
      </p:graphicFrame>
      <p:sp>
        <p:nvSpPr>
          <p:cNvPr id="24585" name="Rectangle 28"/>
          <p:cNvSpPr>
            <a:spLocks noChangeArrowheads="1"/>
          </p:cNvSpPr>
          <p:nvPr/>
        </p:nvSpPr>
        <p:spPr bwMode="auto">
          <a:xfrm>
            <a:off x="3924300" y="1628775"/>
            <a:ext cx="4824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r>
              <a:rPr lang="en-US" altLang="en-US">
                <a:solidFill>
                  <a:srgbClr val="009900"/>
                </a:solidFill>
              </a:rPr>
              <a:t>Select one or more of the following:</a:t>
            </a:r>
          </a:p>
        </p:txBody>
      </p:sp>
      <p:pic>
        <p:nvPicPr>
          <p:cNvPr id="24586" name="Picture 31" descr="7582 m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 y="947738"/>
            <a:ext cx="3473450"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7" name="Title 8"/>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Discussion questions I</a:t>
            </a: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4">
            <a:hlinkClick r:id="" action="ppaction://noaction" highlightClick="1"/>
          </p:cNvPr>
          <p:cNvSpPr>
            <a:spLocks noChangeArrowheads="1"/>
          </p:cNvSpPr>
          <p:nvPr/>
        </p:nvSpPr>
        <p:spPr bwMode="auto">
          <a:xfrm>
            <a:off x="179388" y="188913"/>
            <a:ext cx="4392612" cy="576262"/>
          </a:xfrm>
          <a:prstGeom prst="actionButtonBlank">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r>
              <a:rPr lang="en-GB" altLang="en-US"/>
              <a:t>The Personal Christian Life</a:t>
            </a:r>
            <a:endParaRPr lang="en-US" altLang="en-US"/>
          </a:p>
        </p:txBody>
      </p:sp>
      <p:grpSp>
        <p:nvGrpSpPr>
          <p:cNvPr id="3075" name="Group 75"/>
          <p:cNvGrpSpPr>
            <a:grpSpLocks/>
          </p:cNvGrpSpPr>
          <p:nvPr/>
        </p:nvGrpSpPr>
        <p:grpSpPr bwMode="auto">
          <a:xfrm>
            <a:off x="4859338" y="1778000"/>
            <a:ext cx="3600450" cy="3811240"/>
            <a:chOff x="3061" y="1120"/>
            <a:chExt cx="2268" cy="2036"/>
          </a:xfrm>
        </p:grpSpPr>
        <p:sp>
          <p:nvSpPr>
            <p:cNvPr id="3079" name="Text Box 13"/>
            <p:cNvSpPr txBox="1">
              <a:spLocks noChangeArrowheads="1"/>
            </p:cNvSpPr>
            <p:nvPr/>
          </p:nvSpPr>
          <p:spPr bwMode="auto">
            <a:xfrm>
              <a:off x="3061" y="1120"/>
              <a:ext cx="2268" cy="2036"/>
            </a:xfrm>
            <a:prstGeom prst="rect">
              <a:avLst/>
            </a:prstGeom>
            <a:noFill/>
            <a:ln w="38100" algn="ctr">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spcBef>
                  <a:spcPct val="50000"/>
                </a:spcBef>
              </a:pPr>
              <a:r>
                <a:rPr lang="en-US" altLang="en-US" sz="3400" b="0" dirty="0">
                  <a:solidFill>
                    <a:schemeClr val="tx1"/>
                  </a:solidFill>
                </a:rPr>
                <a:t>The personal Christian life is the </a:t>
              </a:r>
              <a:r>
                <a:rPr lang="en-US" altLang="en-US" sz="3400" b="0" dirty="0" smtClean="0">
                  <a:solidFill>
                    <a:schemeClr val="tx1"/>
                  </a:solidFill>
                </a:rPr>
                <a:t>conforming </a:t>
              </a:r>
              <a:r>
                <a:rPr lang="en-US" altLang="en-US" sz="3400" b="0" dirty="0">
                  <a:solidFill>
                    <a:schemeClr val="tx1"/>
                  </a:solidFill>
                </a:rPr>
                <a:t>of one’s life to the pattern of Jesus Christ</a:t>
              </a:r>
              <a:r>
                <a:rPr lang="en-GB" altLang="en-US" sz="3400" b="0" dirty="0">
                  <a:solidFill>
                    <a:schemeClr val="tx1"/>
                  </a:solidFill>
                </a:rPr>
                <a:t>.</a:t>
              </a:r>
              <a:endParaRPr lang="en-US" altLang="en-US" sz="3400" b="0" dirty="0">
                <a:solidFill>
                  <a:schemeClr val="tx1"/>
                </a:solidFill>
              </a:endParaRPr>
            </a:p>
          </p:txBody>
        </p:sp>
        <p:sp>
          <p:nvSpPr>
            <p:cNvPr id="3080" name="Text Box 14"/>
            <p:cNvSpPr txBox="1">
              <a:spLocks noChangeArrowheads="1"/>
            </p:cNvSpPr>
            <p:nvPr/>
          </p:nvSpPr>
          <p:spPr bwMode="auto">
            <a:xfrm>
              <a:off x="3175" y="2840"/>
              <a:ext cx="2041" cy="250"/>
            </a:xfrm>
            <a:prstGeom prst="rect">
              <a:avLst/>
            </a:prstGeom>
            <a:solidFill>
              <a:srgbClr val="00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spcBef>
                  <a:spcPct val="50000"/>
                </a:spcBef>
              </a:pPr>
              <a:r>
                <a:rPr lang="en-GB" altLang="en-US" sz="2000"/>
                <a:t>KEY DEFINITION</a:t>
              </a:r>
              <a:endParaRPr lang="en-US" altLang="en-US" sz="2000"/>
            </a:p>
          </p:txBody>
        </p:sp>
      </p:grpSp>
      <p:pic>
        <p:nvPicPr>
          <p:cNvPr id="3076" name="Picture 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77" descr="Spencer M1"/>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946150"/>
            <a:ext cx="4365625"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itle 7"/>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The Personal Christian Life (2)</a:t>
            </a: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9">
            <a:hlinkClick r:id="" action="ppaction://noaction" highlightClick="1"/>
          </p:cNvPr>
          <p:cNvSpPr>
            <a:spLocks noChangeArrowheads="1"/>
          </p:cNvSpPr>
          <p:nvPr/>
        </p:nvSpPr>
        <p:spPr bwMode="auto">
          <a:xfrm>
            <a:off x="179388" y="188913"/>
            <a:ext cx="4392612" cy="576262"/>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US" altLang="en-US" sz="1800">
                <a:solidFill>
                  <a:schemeClr val="tx1"/>
                </a:solidFill>
              </a:rPr>
              <a:t>Practical activities</a:t>
            </a:r>
          </a:p>
        </p:txBody>
      </p:sp>
      <p:sp>
        <p:nvSpPr>
          <p:cNvPr id="25603" name="AutoShape 16">
            <a:hlinkClick r:id="rId2" action="ppaction://hlinksldjump" highlightClick="1"/>
          </p:cNvPr>
          <p:cNvSpPr>
            <a:spLocks noChangeArrowheads="1"/>
          </p:cNvSpPr>
          <p:nvPr/>
        </p:nvSpPr>
        <p:spPr bwMode="auto">
          <a:xfrm>
            <a:off x="1042988" y="6365875"/>
            <a:ext cx="1584325" cy="360363"/>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r>
              <a:rPr lang="en-US" altLang="en-US" sz="1600" u="sng">
                <a:solidFill>
                  <a:srgbClr val="009900"/>
                </a:solidFill>
              </a:rPr>
              <a:t>Activities Menu</a:t>
            </a:r>
          </a:p>
        </p:txBody>
      </p:sp>
      <p:sp>
        <p:nvSpPr>
          <p:cNvPr id="25604" name="AutoShape 17">
            <a:hlinkClick r:id="rId3" action="ppaction://hlinksldjump" highlightClick="1"/>
          </p:cNvPr>
          <p:cNvSpPr>
            <a:spLocks noChangeArrowheads="1"/>
          </p:cNvSpPr>
          <p:nvPr/>
        </p:nvSpPr>
        <p:spPr bwMode="auto">
          <a:xfrm>
            <a:off x="6192838" y="6365875"/>
            <a:ext cx="1908175" cy="360363"/>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r" eaLnBrk="1" hangingPunct="1"/>
            <a:r>
              <a:rPr lang="en-US" altLang="en-US" sz="1600" u="sng">
                <a:solidFill>
                  <a:srgbClr val="009900"/>
                </a:solidFill>
              </a:rPr>
              <a:t>Presentation Part II</a:t>
            </a:r>
          </a:p>
        </p:txBody>
      </p:sp>
      <p:pic>
        <p:nvPicPr>
          <p:cNvPr id="25605"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73793" name="Group 33"/>
          <p:cNvGraphicFramePr>
            <a:graphicFrameLocks noGrp="1"/>
          </p:cNvGraphicFramePr>
          <p:nvPr/>
        </p:nvGraphicFramePr>
        <p:xfrm>
          <a:off x="3203575" y="1844675"/>
          <a:ext cx="5400675" cy="4248150"/>
        </p:xfrm>
        <a:graphic>
          <a:graphicData uri="http://schemas.openxmlformats.org/drawingml/2006/table">
            <a:tbl>
              <a:tblPr/>
              <a:tblGrid>
                <a:gridCol w="5400675"/>
              </a:tblGrid>
              <a:tr h="2124075">
                <a:tc>
                  <a:txBody>
                    <a:bodyPr/>
                    <a:lstStyle/>
                    <a:p>
                      <a:pPr marL="363538" marR="0" lvl="0" indent="-363538" algn="l" defTabSz="914400" rtl="0" eaLnBrk="1" fontAlgn="base" latinLnBrk="0" hangingPunct="1">
                        <a:lnSpc>
                          <a:spcPct val="100000"/>
                        </a:lnSpc>
                        <a:spcBef>
                          <a:spcPct val="20000"/>
                        </a:spcBef>
                        <a:spcAft>
                          <a:spcPct val="0"/>
                        </a:spcAft>
                        <a:buClr>
                          <a:srgbClr val="009900"/>
                        </a:buClr>
                        <a:buSzTx/>
                        <a:buFontTx/>
                        <a:buChar char="•"/>
                        <a:tabLst/>
                      </a:pPr>
                      <a:r>
                        <a:rPr kumimoji="0" lang="en-US" sz="2800" b="0" i="0" u="none" strike="noStrike" cap="none" normalizeH="0" baseline="0" smtClean="0">
                          <a:ln>
                            <a:noFill/>
                          </a:ln>
                          <a:solidFill>
                            <a:schemeClr val="tx1"/>
                          </a:solidFill>
                          <a:effectLst/>
                          <a:latin typeface="Garamond" pitchFamily="18" charset="0"/>
                          <a:cs typeface="Arial" charset="0"/>
                        </a:rPr>
                        <a:t>Read Matthew 5:1-48 from the Sermon on the Mount and note any practical implications for the personal Christian life. </a:t>
                      </a:r>
                    </a:p>
                  </a:txBody>
                  <a:tcPr anchor="ctr" horzOverflow="overflow">
                    <a:lnL cap="flat">
                      <a:noFill/>
                    </a:lnL>
                    <a:lnR cap="flat">
                      <a:noFill/>
                    </a:lnR>
                    <a:lnT cap="flat">
                      <a:noFill/>
                    </a:lnT>
                    <a:lnB>
                      <a:noFill/>
                    </a:lnB>
                    <a:lnTlToBr>
                      <a:noFill/>
                    </a:lnTlToBr>
                    <a:lnBlToTr>
                      <a:noFill/>
                    </a:lnBlToTr>
                    <a:noFill/>
                  </a:tcPr>
                </a:tc>
              </a:tr>
              <a:tr h="2124075">
                <a:tc>
                  <a:txBody>
                    <a:bodyPr/>
                    <a:lstStyle/>
                    <a:p>
                      <a:pPr marL="363538" marR="0" lvl="0" indent="-363538" algn="l" defTabSz="914400" rtl="0" eaLnBrk="1" fontAlgn="base" latinLnBrk="0" hangingPunct="1">
                        <a:lnSpc>
                          <a:spcPct val="100000"/>
                        </a:lnSpc>
                        <a:spcBef>
                          <a:spcPct val="20000"/>
                        </a:spcBef>
                        <a:spcAft>
                          <a:spcPct val="0"/>
                        </a:spcAft>
                        <a:buClr>
                          <a:srgbClr val="009900"/>
                        </a:buClr>
                        <a:buSzTx/>
                        <a:buFontTx/>
                        <a:buChar char="•"/>
                        <a:tabLst/>
                      </a:pPr>
                      <a:r>
                        <a:rPr kumimoji="0" lang="en-US" sz="2800" b="0" i="0" u="none" strike="noStrike" cap="none" normalizeH="0" baseline="0" smtClean="0">
                          <a:ln>
                            <a:noFill/>
                          </a:ln>
                          <a:solidFill>
                            <a:schemeClr val="tx1"/>
                          </a:solidFill>
                          <a:effectLst/>
                          <a:latin typeface="Garamond" pitchFamily="18" charset="0"/>
                          <a:cs typeface="Arial" charset="0"/>
                        </a:rPr>
                        <a:t>Draw up a plan for the coming week that puts into practice some good resolutions for living out the personal Christian life.</a:t>
                      </a:r>
                    </a:p>
                  </a:txBody>
                  <a:tcPr anchor="ctr" horzOverflow="overflow">
                    <a:lnL cap="flat">
                      <a:noFill/>
                    </a:lnL>
                    <a:lnR cap="flat">
                      <a:noFill/>
                    </a:lnR>
                    <a:lnT>
                      <a:noFill/>
                    </a:lnT>
                    <a:lnB cap="flat">
                      <a:noFill/>
                    </a:lnB>
                    <a:lnTlToBr>
                      <a:noFill/>
                    </a:lnTlToBr>
                    <a:lnBlToTr>
                      <a:noFill/>
                    </a:lnBlToTr>
                    <a:noFill/>
                  </a:tcPr>
                </a:tc>
              </a:tr>
            </a:tbl>
          </a:graphicData>
        </a:graphic>
      </p:graphicFrame>
      <p:sp>
        <p:nvSpPr>
          <p:cNvPr id="25609" name="Rectangle 28"/>
          <p:cNvSpPr>
            <a:spLocks noChangeArrowheads="1"/>
          </p:cNvSpPr>
          <p:nvPr/>
        </p:nvSpPr>
        <p:spPr bwMode="auto">
          <a:xfrm>
            <a:off x="3203575" y="1171575"/>
            <a:ext cx="4824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r>
              <a:rPr lang="en-US" altLang="en-US">
                <a:solidFill>
                  <a:srgbClr val="009900"/>
                </a:solidFill>
              </a:rPr>
              <a:t>Select one or more of the following:</a:t>
            </a:r>
          </a:p>
        </p:txBody>
      </p:sp>
      <p:pic>
        <p:nvPicPr>
          <p:cNvPr id="25610" name="Picture 32" descr="augustine_tolle_lege m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 y="992188"/>
            <a:ext cx="2587625"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1" name="Title 8"/>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Practical activities I</a:t>
            </a: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6626" name="AutoShape 2">
            <a:hlinkClick r:id="" action="ppaction://noaction" highlightClick="1"/>
          </p:cNvPr>
          <p:cNvSpPr>
            <a:spLocks noChangeArrowheads="1"/>
          </p:cNvSpPr>
          <p:nvPr/>
        </p:nvSpPr>
        <p:spPr bwMode="auto">
          <a:xfrm>
            <a:off x="0" y="0"/>
            <a:ext cx="9164638" cy="1169988"/>
          </a:xfrm>
          <a:prstGeom prst="actionButtonBlank">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GB" altLang="en-US" sz="5400"/>
              <a:t>The Public Christian Life</a:t>
            </a:r>
            <a:endParaRPr lang="en-US" altLang="en-US" sz="5400"/>
          </a:p>
        </p:txBody>
      </p:sp>
      <p:sp>
        <p:nvSpPr>
          <p:cNvPr id="26627" name="Title 2"/>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The Public Christian Life (1)</a:t>
            </a: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a:hlinkClick r:id="" action="ppaction://noaction" highlightClick="1"/>
          </p:cNvPr>
          <p:cNvSpPr>
            <a:spLocks noChangeArrowheads="1"/>
          </p:cNvSpPr>
          <p:nvPr/>
        </p:nvSpPr>
        <p:spPr bwMode="auto">
          <a:xfrm>
            <a:off x="179388" y="188913"/>
            <a:ext cx="4392612" cy="576262"/>
          </a:xfrm>
          <a:prstGeom prst="actionButtonBlank">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r>
              <a:rPr lang="en-GB" altLang="en-US"/>
              <a:t>The Public Christian Life</a:t>
            </a:r>
            <a:endParaRPr lang="en-US" altLang="en-US"/>
          </a:p>
        </p:txBody>
      </p:sp>
      <p:pic>
        <p:nvPicPr>
          <p:cNvPr id="27651"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2" name="Group 18"/>
          <p:cNvGrpSpPr>
            <a:grpSpLocks/>
          </p:cNvGrpSpPr>
          <p:nvPr/>
        </p:nvGrpSpPr>
        <p:grpSpPr bwMode="auto">
          <a:xfrm>
            <a:off x="4427538" y="2060575"/>
            <a:ext cx="4103687" cy="3127375"/>
            <a:chOff x="3061" y="1120"/>
            <a:chExt cx="2268" cy="1970"/>
          </a:xfrm>
        </p:grpSpPr>
        <p:sp>
          <p:nvSpPr>
            <p:cNvPr id="27655" name="Text Box 19"/>
            <p:cNvSpPr txBox="1">
              <a:spLocks noChangeArrowheads="1"/>
            </p:cNvSpPr>
            <p:nvPr/>
          </p:nvSpPr>
          <p:spPr bwMode="auto">
            <a:xfrm>
              <a:off x="3061" y="1120"/>
              <a:ext cx="2268" cy="1712"/>
            </a:xfrm>
            <a:prstGeom prst="rect">
              <a:avLst/>
            </a:prstGeom>
            <a:noFill/>
            <a:ln w="38100" algn="ctr">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spcBef>
                  <a:spcPct val="50000"/>
                </a:spcBef>
              </a:pPr>
              <a:r>
                <a:rPr lang="en-US" altLang="en-US" sz="3400" b="0">
                  <a:solidFill>
                    <a:schemeClr val="tx1"/>
                  </a:solidFill>
                </a:rPr>
                <a:t>The public Christian life is the conforming of one’s own family and society to the pattern of Jesus Christ.</a:t>
              </a:r>
            </a:p>
          </p:txBody>
        </p:sp>
        <p:sp>
          <p:nvSpPr>
            <p:cNvPr id="27656" name="Text Box 20"/>
            <p:cNvSpPr txBox="1">
              <a:spLocks noChangeArrowheads="1"/>
            </p:cNvSpPr>
            <p:nvPr/>
          </p:nvSpPr>
          <p:spPr bwMode="auto">
            <a:xfrm>
              <a:off x="3175" y="2840"/>
              <a:ext cx="2041" cy="250"/>
            </a:xfrm>
            <a:prstGeom prst="rect">
              <a:avLst/>
            </a:prstGeom>
            <a:solidFill>
              <a:srgbClr val="00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spcBef>
                  <a:spcPct val="50000"/>
                </a:spcBef>
              </a:pPr>
              <a:r>
                <a:rPr lang="en-GB" altLang="en-US" sz="2000"/>
                <a:t>KEY DEFINITION</a:t>
              </a:r>
              <a:endParaRPr lang="en-US" altLang="en-US" sz="2000"/>
            </a:p>
          </p:txBody>
        </p:sp>
      </p:grpSp>
      <p:pic>
        <p:nvPicPr>
          <p:cNvPr id="27653" name="Picture 21" descr="Spencer 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981075"/>
            <a:ext cx="3960812"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itle 7"/>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The Public Christian Life (2)</a:t>
            </a: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4" name="Picture 6" descr="84116 m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1125538"/>
            <a:ext cx="3976688" cy="484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AutoShape 2">
            <a:hlinkClick r:id="" action="ppaction://noaction" highlightClick="1"/>
          </p:cNvPr>
          <p:cNvSpPr>
            <a:spLocks noChangeArrowheads="1"/>
          </p:cNvSpPr>
          <p:nvPr/>
        </p:nvSpPr>
        <p:spPr bwMode="auto">
          <a:xfrm>
            <a:off x="0" y="0"/>
            <a:ext cx="9164638" cy="1169988"/>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r>
              <a:rPr lang="en-US" altLang="en-US" sz="4000" dirty="0">
                <a:solidFill>
                  <a:schemeClr val="tx1"/>
                </a:solidFill>
              </a:rPr>
              <a:t>Christian society</a:t>
            </a:r>
          </a:p>
        </p:txBody>
      </p:sp>
      <p:sp>
        <p:nvSpPr>
          <p:cNvPr id="28676" name="Rectangle 7"/>
          <p:cNvSpPr>
            <a:spLocks noChangeArrowheads="1"/>
          </p:cNvSpPr>
          <p:nvPr/>
        </p:nvSpPr>
        <p:spPr bwMode="auto">
          <a:xfrm>
            <a:off x="1079500" y="5962650"/>
            <a:ext cx="7056438" cy="755650"/>
          </a:xfrm>
          <a:prstGeom prst="rect">
            <a:avLst/>
          </a:prstGeom>
          <a:solidFill>
            <a:srgbClr val="005600">
              <a:alpha val="74901"/>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GB" altLang="en-US" sz="1600" b="0" i="1"/>
              <a:t>Thomas More</a:t>
            </a:r>
            <a:r>
              <a:rPr lang="en-GB" altLang="en-US" sz="1600" b="0"/>
              <a:t> by Holbein</a:t>
            </a:r>
            <a:endParaRPr lang="en-US" altLang="en-US" sz="1600" b="0"/>
          </a:p>
          <a:p>
            <a:pPr eaLnBrk="1" hangingPunct="1"/>
            <a:r>
              <a:rPr lang="en-US" altLang="en-US" sz="1600" b="0"/>
              <a:t>St Thomas More, chancellor of England, was renowned for his consistent upholding of the principles of a good Christian society. He is the patron saint of statesmen.    </a:t>
            </a:r>
          </a:p>
        </p:txBody>
      </p:sp>
      <p:sp>
        <p:nvSpPr>
          <p:cNvPr id="28677" name="Title 4"/>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Christian Society (1)</a:t>
            </a: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00"/>
            </a:gs>
            <a:gs pos="40000">
              <a:srgbClr val="FFC000"/>
            </a:gs>
            <a:gs pos="100000">
              <a:srgbClr val="7030A0"/>
            </a:gs>
            <a:gs pos="100000">
              <a:schemeClr val="accent1">
                <a:lumMod val="30000"/>
                <a:lumOff val="70000"/>
              </a:schemeClr>
            </a:gs>
          </a:gsLst>
          <a:lin ang="81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6048672"/>
          </a:xfrm>
        </p:spPr>
        <p:txBody>
          <a:bodyPr/>
          <a:lstStyle/>
          <a:p>
            <a:pPr algn="l"/>
            <a:r>
              <a:rPr lang="en-GB" dirty="0" smtClean="0"/>
              <a:t>Following Christ has both a personal and a social aspect.</a:t>
            </a:r>
            <a:br>
              <a:rPr lang="en-GB" dirty="0" smtClean="0"/>
            </a:br>
            <a:r>
              <a:rPr lang="en-GB" dirty="0"/>
              <a:t/>
            </a:r>
            <a:br>
              <a:rPr lang="en-GB" dirty="0"/>
            </a:br>
            <a:r>
              <a:rPr lang="en-GB" dirty="0" smtClean="0"/>
              <a:t>Responsibility for our personal relationship with God</a:t>
            </a:r>
            <a:br>
              <a:rPr lang="en-GB" dirty="0" smtClean="0"/>
            </a:br>
            <a:r>
              <a:rPr lang="en-GB" dirty="0" smtClean="0"/>
              <a:t>Social actions based on what Christ wants from us to do or say.</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6097" y="3276685"/>
            <a:ext cx="2664296" cy="3573539"/>
          </a:xfrm>
          <a:prstGeom prst="rect">
            <a:avLst/>
          </a:prstGeom>
        </p:spPr>
      </p:pic>
      <p:sp>
        <p:nvSpPr>
          <p:cNvPr id="5" name="AutoShape 9">
            <a:hlinkClick r:id="" action="ppaction://noaction" highlightClick="1"/>
          </p:cNvPr>
          <p:cNvSpPr>
            <a:spLocks noChangeArrowheads="1"/>
          </p:cNvSpPr>
          <p:nvPr/>
        </p:nvSpPr>
        <p:spPr bwMode="auto">
          <a:xfrm>
            <a:off x="0" y="5733058"/>
            <a:ext cx="4392612" cy="576262"/>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US" altLang="en-US" sz="1800" dirty="0">
                <a:solidFill>
                  <a:schemeClr val="tx1"/>
                </a:solidFill>
              </a:rPr>
              <a:t>Christian society</a:t>
            </a:r>
          </a:p>
        </p:txBody>
      </p:sp>
    </p:spTree>
    <p:extLst>
      <p:ext uri="{BB962C8B-B14F-4D97-AF65-F5344CB8AC3E}">
        <p14:creationId xmlns:p14="http://schemas.microsoft.com/office/powerpoint/2010/main" val="242073444"/>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9">
            <a:hlinkClick r:id="" action="ppaction://noaction" highlightClick="1"/>
          </p:cNvPr>
          <p:cNvSpPr>
            <a:spLocks noChangeArrowheads="1"/>
          </p:cNvSpPr>
          <p:nvPr/>
        </p:nvSpPr>
        <p:spPr bwMode="auto">
          <a:xfrm>
            <a:off x="179388" y="188913"/>
            <a:ext cx="4392612" cy="576262"/>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US" altLang="en-US" sz="1800" dirty="0">
                <a:solidFill>
                  <a:schemeClr val="tx1"/>
                </a:solidFill>
              </a:rPr>
              <a:t>Christian society</a:t>
            </a:r>
          </a:p>
        </p:txBody>
      </p:sp>
      <p:pic>
        <p:nvPicPr>
          <p:cNvPr id="29699"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15" descr="84116 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947738"/>
            <a:ext cx="3024188"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ctangle 17"/>
          <p:cNvSpPr>
            <a:spLocks noChangeArrowheads="1"/>
          </p:cNvSpPr>
          <p:nvPr/>
        </p:nvSpPr>
        <p:spPr bwMode="auto">
          <a:xfrm>
            <a:off x="3348038" y="1127125"/>
            <a:ext cx="504031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50000"/>
              </a:spcBef>
            </a:pPr>
            <a:r>
              <a:rPr lang="en-US" altLang="en-US" sz="3000" b="0" dirty="0">
                <a:solidFill>
                  <a:schemeClr val="tx1"/>
                </a:solidFill>
              </a:rPr>
              <a:t>We are called to </a:t>
            </a:r>
            <a:r>
              <a:rPr lang="en-US" altLang="en-US" sz="3000" b="0" dirty="0">
                <a:solidFill>
                  <a:srgbClr val="FF0000"/>
                </a:solidFill>
              </a:rPr>
              <a:t>pray</a:t>
            </a:r>
            <a:r>
              <a:rPr lang="en-US" altLang="en-US" sz="3000" b="0" dirty="0">
                <a:solidFill>
                  <a:schemeClr val="tx1"/>
                </a:solidFill>
              </a:rPr>
              <a:t> and </a:t>
            </a:r>
            <a:r>
              <a:rPr lang="en-US" altLang="en-US" sz="3000" b="0" dirty="0">
                <a:solidFill>
                  <a:srgbClr val="FF0000"/>
                </a:solidFill>
              </a:rPr>
              <a:t>work</a:t>
            </a:r>
            <a:r>
              <a:rPr lang="en-US" altLang="en-US" sz="3000" b="0" dirty="0">
                <a:solidFill>
                  <a:schemeClr val="tx1"/>
                </a:solidFill>
              </a:rPr>
              <a:t> for a Christian society that:</a:t>
            </a:r>
          </a:p>
        </p:txBody>
      </p:sp>
      <p:sp>
        <p:nvSpPr>
          <p:cNvPr id="29702" name="Text Box 18"/>
          <p:cNvSpPr txBox="1">
            <a:spLocks noChangeArrowheads="1"/>
          </p:cNvSpPr>
          <p:nvPr/>
        </p:nvSpPr>
        <p:spPr bwMode="auto">
          <a:xfrm>
            <a:off x="3454400" y="2327275"/>
            <a:ext cx="5797550"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marL="363538" indent="-363538"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75000"/>
              </a:spcBef>
              <a:buClr>
                <a:srgbClr val="009900"/>
              </a:buClr>
              <a:buFontTx/>
              <a:buChar char="•"/>
            </a:pPr>
            <a:r>
              <a:rPr lang="en-US" altLang="en-US" sz="3000" b="0" dirty="0">
                <a:solidFill>
                  <a:schemeClr val="tx1"/>
                </a:solidFill>
              </a:rPr>
              <a:t>respects natural law</a:t>
            </a:r>
          </a:p>
          <a:p>
            <a:pPr algn="l" eaLnBrk="1" hangingPunct="1">
              <a:spcBef>
                <a:spcPct val="75000"/>
              </a:spcBef>
              <a:buClr>
                <a:srgbClr val="009900"/>
              </a:buClr>
              <a:buFontTx/>
              <a:buChar char="•"/>
            </a:pPr>
            <a:r>
              <a:rPr lang="en-US" altLang="en-US" sz="3000" b="0" dirty="0">
                <a:solidFill>
                  <a:schemeClr val="tx1"/>
                </a:solidFill>
              </a:rPr>
              <a:t>upholds the dignity of all people</a:t>
            </a:r>
          </a:p>
          <a:p>
            <a:pPr algn="l" eaLnBrk="1" hangingPunct="1">
              <a:spcBef>
                <a:spcPct val="75000"/>
              </a:spcBef>
              <a:buClr>
                <a:srgbClr val="009900"/>
              </a:buClr>
              <a:buFontTx/>
              <a:buChar char="•"/>
            </a:pPr>
            <a:r>
              <a:rPr lang="en-US" altLang="en-US" sz="3000" b="0" dirty="0">
                <a:solidFill>
                  <a:schemeClr val="tx1"/>
                </a:solidFill>
              </a:rPr>
              <a:t>is conducive to </a:t>
            </a:r>
            <a:r>
              <a:rPr lang="en-US" altLang="en-US" sz="3000" b="0" dirty="0" err="1">
                <a:solidFill>
                  <a:schemeClr val="tx1"/>
                </a:solidFill>
              </a:rPr>
              <a:t>evangelisation</a:t>
            </a:r>
            <a:endParaRPr lang="en-US" altLang="en-US" sz="3000" b="0" dirty="0">
              <a:solidFill>
                <a:schemeClr val="tx1"/>
              </a:solidFill>
            </a:endParaRPr>
          </a:p>
          <a:p>
            <a:pPr algn="l" eaLnBrk="1" hangingPunct="1">
              <a:spcBef>
                <a:spcPct val="75000"/>
              </a:spcBef>
              <a:buClr>
                <a:srgbClr val="009900"/>
              </a:buClr>
              <a:buFontTx/>
              <a:buChar char="•"/>
            </a:pPr>
            <a:r>
              <a:rPr lang="en-US" altLang="en-US" sz="3000" b="0" dirty="0">
                <a:solidFill>
                  <a:schemeClr val="tx1"/>
                </a:solidFill>
              </a:rPr>
              <a:t>encourages everyone to follow their God-given vocations</a:t>
            </a:r>
          </a:p>
        </p:txBody>
      </p:sp>
      <p:sp>
        <p:nvSpPr>
          <p:cNvPr id="29703" name="Title 6"/>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Christian Society (2)</a:t>
            </a: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AutoShape 2">
            <a:hlinkClick r:id="" action="ppaction://noaction" highlightClick="1"/>
          </p:cNvPr>
          <p:cNvSpPr>
            <a:spLocks noChangeArrowheads="1"/>
          </p:cNvSpPr>
          <p:nvPr/>
        </p:nvSpPr>
        <p:spPr bwMode="auto">
          <a:xfrm>
            <a:off x="0" y="0"/>
            <a:ext cx="9164638" cy="1169988"/>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r>
              <a:rPr lang="en-US" altLang="en-US" sz="4000">
                <a:solidFill>
                  <a:schemeClr val="tx1"/>
                </a:solidFill>
              </a:rPr>
              <a:t>Vocation</a:t>
            </a:r>
          </a:p>
        </p:txBody>
      </p:sp>
      <p:sp>
        <p:nvSpPr>
          <p:cNvPr id="30723" name="Rectangle 5"/>
          <p:cNvSpPr>
            <a:spLocks noChangeArrowheads="1"/>
          </p:cNvSpPr>
          <p:nvPr/>
        </p:nvSpPr>
        <p:spPr bwMode="auto">
          <a:xfrm>
            <a:off x="1187450" y="6142038"/>
            <a:ext cx="6769100" cy="579437"/>
          </a:xfrm>
          <a:prstGeom prst="rect">
            <a:avLst/>
          </a:prstGeom>
          <a:solidFill>
            <a:srgbClr val="005600">
              <a:alpha val="74901"/>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US" altLang="en-US" sz="1600" b="0" i="1"/>
              <a:t>The Calling of Saint Matthew</a:t>
            </a:r>
            <a:r>
              <a:rPr lang="en-US" altLang="en-US" sz="1600" b="0"/>
              <a:t> by Caravaggio</a:t>
            </a:r>
          </a:p>
          <a:p>
            <a:pPr eaLnBrk="1" hangingPunct="1"/>
            <a:r>
              <a:rPr lang="en-US" altLang="en-US" sz="1600" b="0"/>
              <a:t>Christ calls St Matthew away from his life as a tax collector to become an apostle.    </a:t>
            </a:r>
          </a:p>
        </p:txBody>
      </p:sp>
      <p:sp>
        <p:nvSpPr>
          <p:cNvPr id="30724" name="Title 3"/>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Vocation (1)</a:t>
            </a: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9600" cy="5760640"/>
          </a:xfrm>
          <a:gradFill>
            <a:gsLst>
              <a:gs pos="0">
                <a:srgbClr val="FFFF00"/>
              </a:gs>
              <a:gs pos="40000">
                <a:srgbClr val="FFC000"/>
              </a:gs>
              <a:gs pos="100000">
                <a:srgbClr val="7030A0"/>
              </a:gs>
              <a:gs pos="100000">
                <a:schemeClr val="accent1">
                  <a:lumMod val="30000"/>
                  <a:lumOff val="70000"/>
                </a:schemeClr>
              </a:gs>
            </a:gsLst>
            <a:lin ang="8100000" scaled="1"/>
          </a:gradFill>
        </p:spPr>
        <p:txBody>
          <a:bodyPr/>
          <a:lstStyle/>
          <a:p>
            <a:pPr algn="l"/>
            <a:r>
              <a:rPr lang="en-GB" dirty="0" smtClean="0"/>
              <a:t>What do you feel God is calling you to do in society?</a:t>
            </a:r>
            <a:br>
              <a:rPr lang="en-GB" dirty="0" smtClean="0"/>
            </a:br>
            <a:r>
              <a:rPr lang="en-GB" dirty="0"/>
              <a:t/>
            </a:r>
            <a:br>
              <a:rPr lang="en-GB" dirty="0"/>
            </a:b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3334744"/>
            <a:ext cx="4182616" cy="273744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096" y="1628800"/>
            <a:ext cx="2174443" cy="4005064"/>
          </a:xfrm>
          <a:prstGeom prst="rect">
            <a:avLst/>
          </a:prstGeom>
        </p:spPr>
      </p:pic>
    </p:spTree>
    <p:extLst>
      <p:ext uri="{BB962C8B-B14F-4D97-AF65-F5344CB8AC3E}">
        <p14:creationId xmlns:p14="http://schemas.microsoft.com/office/powerpoint/2010/main" val="3972914062"/>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40000">
              <a:srgbClr val="FFC000"/>
            </a:gs>
            <a:gs pos="100000">
              <a:srgbClr val="7030A0"/>
            </a:gs>
            <a:gs pos="100000">
              <a:schemeClr val="accent1">
                <a:lumMod val="30000"/>
                <a:lumOff val="70000"/>
              </a:schemeClr>
            </a:gs>
          </a:gsLst>
          <a:lin ang="81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528" y="692696"/>
            <a:ext cx="8229600" cy="5688632"/>
          </a:xfrm>
        </p:spPr>
        <p:txBody>
          <a:bodyPr/>
          <a:lstStyle/>
          <a:p>
            <a:pPr algn="l"/>
            <a:r>
              <a:rPr lang="en-GB" dirty="0" smtClean="0"/>
              <a:t>Every Christian is called to be a Saint</a:t>
            </a:r>
            <a:endParaRPr lang="en-GB" dirty="0"/>
          </a:p>
        </p:txBody>
      </p:sp>
      <p:pic>
        <p:nvPicPr>
          <p:cNvPr id="73730" name="Picture 2" descr="http://s2.reutersmedia.net/resources/r/?m=02&amp;d=20151121&amp;t=2&amp;i=1096773354&amp;w=976&amp;fh=&amp;fw=&amp;ll=&amp;pl=&amp;sq=&amp;r=2015-11-21T224510Z_19739_GF20000058437_RTRMADP_0_FRANCE-SHOO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1555" y="2708920"/>
            <a:ext cx="5312520" cy="38428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408" y="1628799"/>
            <a:ext cx="3210496" cy="4758669"/>
          </a:xfrm>
          <a:prstGeom prst="rect">
            <a:avLst/>
          </a:prstGeom>
        </p:spPr>
      </p:pic>
    </p:spTree>
    <p:extLst>
      <p:ext uri="{BB962C8B-B14F-4D97-AF65-F5344CB8AC3E}">
        <p14:creationId xmlns:p14="http://schemas.microsoft.com/office/powerpoint/2010/main" val="4183295225"/>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9">
            <a:hlinkClick r:id="" action="ppaction://noaction" highlightClick="1"/>
          </p:cNvPr>
          <p:cNvSpPr>
            <a:spLocks noChangeArrowheads="1"/>
          </p:cNvSpPr>
          <p:nvPr/>
        </p:nvSpPr>
        <p:spPr bwMode="auto">
          <a:xfrm>
            <a:off x="179388" y="188913"/>
            <a:ext cx="4392612" cy="576262"/>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US" altLang="en-US" sz="1800">
                <a:solidFill>
                  <a:schemeClr val="tx1"/>
                </a:solidFill>
              </a:rPr>
              <a:t>Vocation</a:t>
            </a:r>
          </a:p>
        </p:txBody>
      </p:sp>
      <p:pic>
        <p:nvPicPr>
          <p:cNvPr id="31747"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16" descr="58238 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944563"/>
            <a:ext cx="2817813" cy="522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Rectangle 17"/>
          <p:cNvSpPr>
            <a:spLocks noChangeArrowheads="1"/>
          </p:cNvSpPr>
          <p:nvPr/>
        </p:nvSpPr>
        <p:spPr bwMode="auto">
          <a:xfrm>
            <a:off x="3276600" y="1454150"/>
            <a:ext cx="5256213"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50000"/>
              </a:spcBef>
            </a:pPr>
            <a:r>
              <a:rPr lang="en-US" altLang="en-US" sz="3000" b="0">
                <a:solidFill>
                  <a:schemeClr val="tx1"/>
                </a:solidFill>
              </a:rPr>
              <a:t>Every human being is called to a particular kind of service.</a:t>
            </a:r>
          </a:p>
          <a:p>
            <a:pPr algn="l" eaLnBrk="1" hangingPunct="1">
              <a:spcBef>
                <a:spcPct val="50000"/>
              </a:spcBef>
            </a:pPr>
            <a:r>
              <a:rPr lang="en-US" altLang="en-US" sz="3000" b="0">
                <a:solidFill>
                  <a:schemeClr val="tx1"/>
                </a:solidFill>
              </a:rPr>
              <a:t>Marriage is the vocation of most people, although some are called to remain single.</a:t>
            </a:r>
          </a:p>
          <a:p>
            <a:pPr algn="l" eaLnBrk="1" hangingPunct="1">
              <a:spcBef>
                <a:spcPct val="50000"/>
              </a:spcBef>
            </a:pPr>
            <a:r>
              <a:rPr lang="en-US" altLang="en-US" sz="3000" b="0">
                <a:solidFill>
                  <a:schemeClr val="tx1"/>
                </a:solidFill>
              </a:rPr>
              <a:t>God also specifically calls some people to consecrate themselves in religious life or the priesthood. </a:t>
            </a:r>
          </a:p>
        </p:txBody>
      </p:sp>
      <p:sp>
        <p:nvSpPr>
          <p:cNvPr id="31750" name="Title 5"/>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Vocation (2)</a:t>
            </a: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Title 1"/>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The Personal Christian Life (3)</a:t>
            </a: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9">
            <a:hlinkClick r:id="" action="ppaction://noaction" highlightClick="1"/>
          </p:cNvPr>
          <p:cNvSpPr>
            <a:spLocks noChangeArrowheads="1"/>
          </p:cNvSpPr>
          <p:nvPr/>
        </p:nvSpPr>
        <p:spPr bwMode="auto">
          <a:xfrm>
            <a:off x="179388" y="188913"/>
            <a:ext cx="4392612" cy="576262"/>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US" altLang="en-US" sz="1800">
                <a:solidFill>
                  <a:schemeClr val="tx1"/>
                </a:solidFill>
              </a:rPr>
              <a:t>Vocation</a:t>
            </a:r>
          </a:p>
        </p:txBody>
      </p:sp>
      <p:pic>
        <p:nvPicPr>
          <p:cNvPr id="32771"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15" descr="58238 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944563"/>
            <a:ext cx="2817813" cy="522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Rectangle 17"/>
          <p:cNvSpPr>
            <a:spLocks noChangeArrowheads="1"/>
          </p:cNvSpPr>
          <p:nvPr/>
        </p:nvSpPr>
        <p:spPr bwMode="auto">
          <a:xfrm>
            <a:off x="3132138" y="1196975"/>
            <a:ext cx="5400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50000"/>
              </a:spcBef>
            </a:pPr>
            <a:r>
              <a:rPr lang="en-US" altLang="en-US" sz="3000" b="0">
                <a:solidFill>
                  <a:schemeClr val="tx1"/>
                </a:solidFill>
              </a:rPr>
              <a:t>To discern and follow our vocation we need to:</a:t>
            </a:r>
          </a:p>
        </p:txBody>
      </p:sp>
      <p:sp>
        <p:nvSpPr>
          <p:cNvPr id="32774" name="Text Box 18"/>
          <p:cNvSpPr txBox="1">
            <a:spLocks noChangeArrowheads="1"/>
          </p:cNvSpPr>
          <p:nvPr/>
        </p:nvSpPr>
        <p:spPr bwMode="auto">
          <a:xfrm>
            <a:off x="3203574" y="2343150"/>
            <a:ext cx="5832921"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marL="363538" indent="-363538"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50000"/>
              </a:spcBef>
              <a:buClr>
                <a:srgbClr val="009900"/>
              </a:buClr>
              <a:buFontTx/>
              <a:buChar char="•"/>
            </a:pPr>
            <a:r>
              <a:rPr lang="en-US" altLang="en-US" sz="3000" b="0" dirty="0">
                <a:solidFill>
                  <a:srgbClr val="FF0000"/>
                </a:solidFill>
              </a:rPr>
              <a:t>Pray</a:t>
            </a:r>
            <a:r>
              <a:rPr lang="en-US" altLang="en-US" sz="3000" b="0" dirty="0">
                <a:solidFill>
                  <a:schemeClr val="tx1"/>
                </a:solidFill>
              </a:rPr>
              <a:t> to discover God’s will for us</a:t>
            </a:r>
          </a:p>
          <a:p>
            <a:pPr algn="l" eaLnBrk="1" hangingPunct="1">
              <a:spcBef>
                <a:spcPct val="50000"/>
              </a:spcBef>
              <a:buClr>
                <a:srgbClr val="009900"/>
              </a:buClr>
              <a:buFontTx/>
              <a:buChar char="•"/>
            </a:pPr>
            <a:r>
              <a:rPr lang="en-US" altLang="en-US" sz="3000" b="0" dirty="0">
                <a:solidFill>
                  <a:srgbClr val="FF0000"/>
                </a:solidFill>
              </a:rPr>
              <a:t>Examine our talents </a:t>
            </a:r>
            <a:r>
              <a:rPr lang="en-US" altLang="en-US" sz="3000" b="0" dirty="0">
                <a:solidFill>
                  <a:schemeClr val="tx1"/>
                </a:solidFill>
              </a:rPr>
              <a:t>and the contemporary </a:t>
            </a:r>
            <a:r>
              <a:rPr lang="en-US" altLang="en-US" sz="3000" b="0" dirty="0">
                <a:solidFill>
                  <a:srgbClr val="FF0000"/>
                </a:solidFill>
              </a:rPr>
              <a:t>needs</a:t>
            </a:r>
            <a:r>
              <a:rPr lang="en-US" altLang="en-US" sz="3000" b="0" dirty="0">
                <a:solidFill>
                  <a:schemeClr val="tx1"/>
                </a:solidFill>
              </a:rPr>
              <a:t> of the Church and the world</a:t>
            </a:r>
          </a:p>
          <a:p>
            <a:pPr algn="l" eaLnBrk="1" hangingPunct="1">
              <a:spcBef>
                <a:spcPct val="50000"/>
              </a:spcBef>
              <a:buClr>
                <a:srgbClr val="009900"/>
              </a:buClr>
              <a:buFontTx/>
              <a:buChar char="•"/>
            </a:pPr>
            <a:r>
              <a:rPr lang="en-US" altLang="en-US" sz="3000" b="0" dirty="0">
                <a:solidFill>
                  <a:schemeClr val="tx1"/>
                </a:solidFill>
              </a:rPr>
              <a:t>Pray for the </a:t>
            </a:r>
            <a:r>
              <a:rPr lang="en-US" altLang="en-US" sz="3000" b="0" dirty="0">
                <a:solidFill>
                  <a:srgbClr val="FF0000"/>
                </a:solidFill>
              </a:rPr>
              <a:t>strength</a:t>
            </a:r>
            <a:r>
              <a:rPr lang="en-US" altLang="en-US" sz="3000" b="0" dirty="0">
                <a:solidFill>
                  <a:schemeClr val="tx1"/>
                </a:solidFill>
              </a:rPr>
              <a:t> </a:t>
            </a:r>
            <a:r>
              <a:rPr lang="en-US" altLang="en-US" sz="3000" b="0" dirty="0">
                <a:solidFill>
                  <a:srgbClr val="FF0000"/>
                </a:solidFill>
              </a:rPr>
              <a:t>to pursue </a:t>
            </a:r>
            <a:r>
              <a:rPr lang="en-US" altLang="en-US" sz="3000" b="0" dirty="0">
                <a:solidFill>
                  <a:schemeClr val="tx1"/>
                </a:solidFill>
              </a:rPr>
              <a:t>our vocation when it </a:t>
            </a:r>
            <a:r>
              <a:rPr lang="en-US" altLang="en-US" sz="3000" b="0" dirty="0" smtClean="0">
                <a:solidFill>
                  <a:schemeClr val="tx1"/>
                </a:solidFill>
              </a:rPr>
              <a:t>has become </a:t>
            </a:r>
            <a:r>
              <a:rPr lang="en-US" altLang="en-US" sz="3000" b="0" dirty="0">
                <a:solidFill>
                  <a:schemeClr val="tx1"/>
                </a:solidFill>
              </a:rPr>
              <a:t>clear to us</a:t>
            </a:r>
          </a:p>
        </p:txBody>
      </p:sp>
      <p:sp>
        <p:nvSpPr>
          <p:cNvPr id="32775" name="Title 6"/>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Vocation (3)</a:t>
            </a:r>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4" name="Picture 8" descr="BAL_85200 m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908050"/>
            <a:ext cx="4597400"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AutoShape 2">
            <a:hlinkClick r:id="" action="ppaction://noaction" highlightClick="1"/>
          </p:cNvPr>
          <p:cNvSpPr>
            <a:spLocks noChangeArrowheads="1"/>
          </p:cNvSpPr>
          <p:nvPr/>
        </p:nvSpPr>
        <p:spPr bwMode="auto">
          <a:xfrm>
            <a:off x="0" y="0"/>
            <a:ext cx="9164638" cy="1169988"/>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r>
              <a:rPr lang="en-US" altLang="en-US" sz="4000">
                <a:solidFill>
                  <a:schemeClr val="tx1"/>
                </a:solidFill>
              </a:rPr>
              <a:t>Evangelisation</a:t>
            </a:r>
          </a:p>
        </p:txBody>
      </p:sp>
      <p:sp>
        <p:nvSpPr>
          <p:cNvPr id="33796" name="Rectangle 9"/>
          <p:cNvSpPr>
            <a:spLocks noChangeArrowheads="1"/>
          </p:cNvSpPr>
          <p:nvPr/>
        </p:nvSpPr>
        <p:spPr bwMode="auto">
          <a:xfrm>
            <a:off x="1187450" y="5962650"/>
            <a:ext cx="6697663" cy="755650"/>
          </a:xfrm>
          <a:prstGeom prst="rect">
            <a:avLst/>
          </a:prstGeom>
          <a:solidFill>
            <a:srgbClr val="005600">
              <a:alpha val="74901"/>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US" altLang="en-US" sz="1600" b="0" i="1"/>
              <a:t>Saint Matthew writing his Gospel</a:t>
            </a:r>
            <a:r>
              <a:rPr lang="en-US" altLang="en-US" sz="1600" b="0"/>
              <a:t> by Caravaggio</a:t>
            </a:r>
          </a:p>
          <a:p>
            <a:pPr eaLnBrk="1" hangingPunct="1"/>
            <a:r>
              <a:rPr lang="en-US" altLang="en-US" sz="1600" b="0"/>
              <a:t>St Matthew went out to the world to proclaim Christ and wrote the gospel that bears his name. He is, therefore, fittingly called an ‘evangelist’.</a:t>
            </a:r>
          </a:p>
        </p:txBody>
      </p:sp>
      <p:sp>
        <p:nvSpPr>
          <p:cNvPr id="33797" name="Title 4"/>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Evangelisation (1)</a:t>
            </a: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91120">
              <a:srgbClr val="FF0000"/>
            </a:gs>
            <a:gs pos="0">
              <a:srgbClr val="FFFF00"/>
            </a:gs>
            <a:gs pos="40000">
              <a:srgbClr val="FFC000"/>
            </a:gs>
            <a:gs pos="100000">
              <a:srgbClr val="7030A0"/>
            </a:gs>
            <a:gs pos="66000">
              <a:schemeClr val="accent1">
                <a:lumMod val="30000"/>
                <a:lumOff val="70000"/>
              </a:schemeClr>
            </a:gs>
          </a:gsLst>
          <a:lin ang="81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512" y="548680"/>
            <a:ext cx="8589640" cy="2232248"/>
          </a:xfrm>
        </p:spPr>
        <p:txBody>
          <a:bodyPr/>
          <a:lstStyle/>
          <a:p>
            <a:pPr algn="l"/>
            <a:r>
              <a:rPr lang="en-GB" dirty="0" smtClean="0"/>
              <a:t>Our faith is a gift which is offered to everyone, and not only for certain types of people</a:t>
            </a:r>
            <a:r>
              <a:rPr lang="en-GB" dirty="0"/>
              <a:t/>
            </a:r>
            <a:br>
              <a:rPr lang="en-GB" dirty="0"/>
            </a:br>
            <a:r>
              <a:rPr lang="en-GB" sz="800" dirty="0" smtClean="0"/>
              <a:t/>
            </a:r>
            <a:br>
              <a:rPr lang="en-GB" sz="800" dirty="0" smtClean="0"/>
            </a:br>
            <a:r>
              <a:rPr lang="en-GB" dirty="0" smtClean="0"/>
              <a:t>How could you help others to come to faith?</a:t>
            </a:r>
            <a:r>
              <a:rPr lang="en-GB" dirty="0"/>
              <a:t/>
            </a:r>
            <a:br>
              <a:rPr lang="en-GB" dirty="0"/>
            </a:br>
            <a:r>
              <a:rPr lang="en-GB" dirty="0">
                <a:hlinkClick r:id="rId2"/>
              </a:rPr>
              <a:t>https://</a:t>
            </a:r>
            <a:r>
              <a:rPr lang="en-GB" dirty="0" smtClean="0">
                <a:hlinkClick r:id="rId2"/>
              </a:rPr>
              <a:t>www.youtube.com/watch?v=wp1ozgFz7Ac</a:t>
            </a:r>
            <a:r>
              <a:rPr lang="en-GB" dirty="0" smtClean="0"/>
              <a:t> </a:t>
            </a:r>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4280270"/>
            <a:ext cx="2880320" cy="219154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832" y="2708920"/>
            <a:ext cx="3263900" cy="24511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3790" y="4434064"/>
            <a:ext cx="4467621" cy="2362599"/>
          </a:xfrm>
          <a:prstGeom prst="rect">
            <a:avLst/>
          </a:prstGeom>
        </p:spPr>
      </p:pic>
    </p:spTree>
    <p:extLst>
      <p:ext uri="{BB962C8B-B14F-4D97-AF65-F5344CB8AC3E}">
        <p14:creationId xmlns:p14="http://schemas.microsoft.com/office/powerpoint/2010/main" val="37917044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9">
            <a:hlinkClick r:id="" action="ppaction://noaction" highlightClick="1"/>
          </p:cNvPr>
          <p:cNvSpPr>
            <a:spLocks noChangeArrowheads="1"/>
          </p:cNvSpPr>
          <p:nvPr/>
        </p:nvSpPr>
        <p:spPr bwMode="auto">
          <a:xfrm>
            <a:off x="179388" y="188913"/>
            <a:ext cx="4392612" cy="576262"/>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US" altLang="en-US" sz="1800">
                <a:solidFill>
                  <a:schemeClr val="tx1"/>
                </a:solidFill>
              </a:rPr>
              <a:t>Evangelisation</a:t>
            </a:r>
          </a:p>
        </p:txBody>
      </p:sp>
      <p:pic>
        <p:nvPicPr>
          <p:cNvPr id="34819"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17" descr="BAL_85200 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944563"/>
            <a:ext cx="3444875" cy="522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18"/>
          <p:cNvSpPr>
            <a:spLocks noChangeArrowheads="1"/>
          </p:cNvSpPr>
          <p:nvPr/>
        </p:nvSpPr>
        <p:spPr bwMode="auto">
          <a:xfrm>
            <a:off x="3779838" y="2419350"/>
            <a:ext cx="5113337"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50000"/>
              </a:spcBef>
            </a:pPr>
            <a:r>
              <a:rPr lang="en-US" altLang="en-US" sz="3400" b="0">
                <a:solidFill>
                  <a:schemeClr val="tx1"/>
                </a:solidFill>
              </a:rPr>
              <a:t>We have a responsibility to proclaim the Gospel to others, a proclamation which is called ‘</a:t>
            </a:r>
            <a:r>
              <a:rPr lang="en-US" altLang="en-US" sz="3400">
                <a:solidFill>
                  <a:schemeClr val="tx1"/>
                </a:solidFill>
              </a:rPr>
              <a:t>evangelisation</a:t>
            </a:r>
            <a:r>
              <a:rPr lang="en-US" altLang="en-US" sz="3400" b="0">
                <a:solidFill>
                  <a:schemeClr val="tx1"/>
                </a:solidFill>
              </a:rPr>
              <a:t>’.</a:t>
            </a:r>
          </a:p>
        </p:txBody>
      </p:sp>
      <p:sp>
        <p:nvSpPr>
          <p:cNvPr id="34822" name="Title 5"/>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Evangelisation (2)</a:t>
            </a: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9">
            <a:hlinkClick r:id="" action="ppaction://noaction" highlightClick="1"/>
          </p:cNvPr>
          <p:cNvSpPr>
            <a:spLocks noChangeArrowheads="1"/>
          </p:cNvSpPr>
          <p:nvPr/>
        </p:nvSpPr>
        <p:spPr bwMode="auto">
          <a:xfrm>
            <a:off x="179388" y="188913"/>
            <a:ext cx="4392612" cy="576262"/>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US" altLang="en-US" sz="1800">
                <a:solidFill>
                  <a:schemeClr val="tx1"/>
                </a:solidFill>
              </a:rPr>
              <a:t>Evangelisation</a:t>
            </a:r>
          </a:p>
        </p:txBody>
      </p:sp>
      <p:pic>
        <p:nvPicPr>
          <p:cNvPr id="35843"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15" descr="BAL_85200 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944563"/>
            <a:ext cx="3444875" cy="522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Rectangle 16"/>
          <p:cNvSpPr>
            <a:spLocks noChangeArrowheads="1"/>
          </p:cNvSpPr>
          <p:nvPr/>
        </p:nvSpPr>
        <p:spPr bwMode="auto">
          <a:xfrm>
            <a:off x="3779838" y="1030288"/>
            <a:ext cx="475297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50000"/>
              </a:spcBef>
            </a:pPr>
            <a:r>
              <a:rPr lang="en-US" altLang="en-US" sz="2600" b="0">
                <a:solidFill>
                  <a:schemeClr val="tx1"/>
                </a:solidFill>
              </a:rPr>
              <a:t>We evangelise in a variety of ways, such as:</a:t>
            </a:r>
          </a:p>
        </p:txBody>
      </p:sp>
      <p:sp>
        <p:nvSpPr>
          <p:cNvPr id="35846" name="Text Box 17"/>
          <p:cNvSpPr txBox="1">
            <a:spLocks noChangeArrowheads="1"/>
          </p:cNvSpPr>
          <p:nvPr/>
        </p:nvSpPr>
        <p:spPr bwMode="auto">
          <a:xfrm>
            <a:off x="3849688" y="2032000"/>
            <a:ext cx="5114925"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marL="363538" indent="-363538"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50000"/>
              </a:spcBef>
              <a:buClr>
                <a:srgbClr val="009900"/>
              </a:buClr>
              <a:buFontTx/>
              <a:buChar char="•"/>
            </a:pPr>
            <a:r>
              <a:rPr lang="en-US" altLang="en-US" sz="2600" b="0" dirty="0">
                <a:solidFill>
                  <a:srgbClr val="FF0000"/>
                </a:solidFill>
              </a:rPr>
              <a:t>Praying</a:t>
            </a:r>
            <a:r>
              <a:rPr lang="en-US" altLang="en-US" sz="2600" b="0" dirty="0">
                <a:solidFill>
                  <a:schemeClr val="tx1"/>
                </a:solidFill>
              </a:rPr>
              <a:t> for the conversion and spiritual growth of others.</a:t>
            </a:r>
          </a:p>
          <a:p>
            <a:pPr algn="l" eaLnBrk="1" hangingPunct="1">
              <a:spcBef>
                <a:spcPct val="50000"/>
              </a:spcBef>
              <a:buClr>
                <a:srgbClr val="009900"/>
              </a:buClr>
              <a:buFontTx/>
              <a:buChar char="•"/>
            </a:pPr>
            <a:r>
              <a:rPr lang="en-US" altLang="en-US" sz="2600" b="0" dirty="0">
                <a:solidFill>
                  <a:srgbClr val="FF0000"/>
                </a:solidFill>
              </a:rPr>
              <a:t>Teaching</a:t>
            </a:r>
            <a:r>
              <a:rPr lang="en-US" altLang="en-US" sz="2600" b="0" dirty="0">
                <a:solidFill>
                  <a:schemeClr val="tx1"/>
                </a:solidFill>
              </a:rPr>
              <a:t> the faith to our families and friends, where most </a:t>
            </a:r>
            <a:r>
              <a:rPr lang="en-US" altLang="en-US" sz="2600" b="0" dirty="0" err="1">
                <a:solidFill>
                  <a:schemeClr val="tx1"/>
                </a:solidFill>
              </a:rPr>
              <a:t>evangelisation</a:t>
            </a:r>
            <a:r>
              <a:rPr lang="en-US" altLang="en-US" sz="2600" b="0" dirty="0">
                <a:solidFill>
                  <a:schemeClr val="tx1"/>
                </a:solidFill>
              </a:rPr>
              <a:t> takes place.</a:t>
            </a:r>
          </a:p>
          <a:p>
            <a:pPr algn="l" eaLnBrk="1" hangingPunct="1">
              <a:spcBef>
                <a:spcPct val="50000"/>
              </a:spcBef>
              <a:buClr>
                <a:srgbClr val="009900"/>
              </a:buClr>
              <a:buFontTx/>
              <a:buChar char="•"/>
            </a:pPr>
            <a:r>
              <a:rPr lang="en-US" altLang="en-US" sz="2600" b="0" dirty="0">
                <a:solidFill>
                  <a:schemeClr val="tx1"/>
                </a:solidFill>
              </a:rPr>
              <a:t>Being ready to </a:t>
            </a:r>
            <a:r>
              <a:rPr lang="en-US" altLang="en-US" sz="2600" b="0" dirty="0">
                <a:solidFill>
                  <a:srgbClr val="FF0000"/>
                </a:solidFill>
              </a:rPr>
              <a:t>introduce others </a:t>
            </a:r>
            <a:r>
              <a:rPr lang="en-US" altLang="en-US" sz="2600" b="0" dirty="0">
                <a:solidFill>
                  <a:schemeClr val="tx1"/>
                </a:solidFill>
              </a:rPr>
              <a:t>to the faith in a variety of ways, such as conversations, books and above all by good example.</a:t>
            </a:r>
          </a:p>
        </p:txBody>
      </p:sp>
      <p:sp>
        <p:nvSpPr>
          <p:cNvPr id="35847" name="Title 6"/>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Evangelisation (3)</a:t>
            </a: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6866" name="AutoShape 2">
            <a:hlinkClick r:id="" action="ppaction://noaction" highlightClick="1"/>
          </p:cNvPr>
          <p:cNvSpPr>
            <a:spLocks noChangeArrowheads="1"/>
          </p:cNvSpPr>
          <p:nvPr/>
        </p:nvSpPr>
        <p:spPr bwMode="auto">
          <a:xfrm>
            <a:off x="0" y="0"/>
            <a:ext cx="9164638" cy="1169988"/>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r>
              <a:rPr lang="en-US" altLang="en-US" sz="4000">
                <a:solidFill>
                  <a:schemeClr val="tx1"/>
                </a:solidFill>
              </a:rPr>
              <a:t>Acts of charity</a:t>
            </a:r>
          </a:p>
        </p:txBody>
      </p:sp>
      <p:sp>
        <p:nvSpPr>
          <p:cNvPr id="36867" name="Rectangle 5"/>
          <p:cNvSpPr>
            <a:spLocks noChangeArrowheads="1"/>
          </p:cNvSpPr>
          <p:nvPr/>
        </p:nvSpPr>
        <p:spPr bwMode="auto">
          <a:xfrm>
            <a:off x="1331913" y="5962650"/>
            <a:ext cx="6408737" cy="755650"/>
          </a:xfrm>
          <a:prstGeom prst="rect">
            <a:avLst/>
          </a:prstGeom>
          <a:solidFill>
            <a:srgbClr val="005600">
              <a:alpha val="74901"/>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US" altLang="en-US" sz="1600" b="0" i="1"/>
              <a:t>Healing of the Cripple and Raising of Tabatha </a:t>
            </a:r>
            <a:r>
              <a:rPr lang="en-US" altLang="en-US" sz="1600" b="0"/>
              <a:t>by Masolino da Panicale</a:t>
            </a:r>
          </a:p>
          <a:p>
            <a:pPr eaLnBrk="1" hangingPunct="1"/>
            <a:r>
              <a:rPr lang="en-US" altLang="en-US" sz="1600" b="0"/>
              <a:t>Tabatha was famous for her acts of Christian charity. </a:t>
            </a:r>
            <a:br>
              <a:rPr lang="en-US" altLang="en-US" sz="1600" b="0"/>
            </a:br>
            <a:r>
              <a:rPr lang="en-US" altLang="en-US" sz="1600" b="0"/>
              <a:t>Here she herself receives an extraordinary work of mercy from St Peter.</a:t>
            </a:r>
          </a:p>
        </p:txBody>
      </p:sp>
      <p:sp>
        <p:nvSpPr>
          <p:cNvPr id="36868" name="Title 3"/>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Acts of charity (1)</a:t>
            </a:r>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AutoShape 2">
            <a:hlinkClick r:id="" action="ppaction://noaction" highlightClick="1"/>
          </p:cNvPr>
          <p:cNvSpPr>
            <a:spLocks noChangeArrowheads="1"/>
          </p:cNvSpPr>
          <p:nvPr/>
        </p:nvSpPr>
        <p:spPr bwMode="auto">
          <a:xfrm>
            <a:off x="179388" y="188913"/>
            <a:ext cx="4392612" cy="576262"/>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US" altLang="en-US" sz="1800">
                <a:solidFill>
                  <a:schemeClr val="tx1"/>
                </a:solidFill>
              </a:rPr>
              <a:t>Acts of charity</a:t>
            </a:r>
          </a:p>
        </p:txBody>
      </p:sp>
      <p:pic>
        <p:nvPicPr>
          <p:cNvPr id="3789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6" descr="57195 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947738"/>
            <a:ext cx="3832225"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Rectangle 7"/>
          <p:cNvSpPr>
            <a:spLocks noChangeArrowheads="1"/>
          </p:cNvSpPr>
          <p:nvPr/>
        </p:nvSpPr>
        <p:spPr bwMode="auto">
          <a:xfrm>
            <a:off x="4067175" y="1339850"/>
            <a:ext cx="4897438"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50000"/>
              </a:spcBef>
            </a:pPr>
            <a:r>
              <a:rPr lang="en-US" altLang="en-US" sz="3000" b="0">
                <a:solidFill>
                  <a:schemeClr val="tx1"/>
                </a:solidFill>
              </a:rPr>
              <a:t>We are commanded by Christ to practice charity in Christian living, in particular, the practice of the works of mercy promotes Christian justice and true peace in society. </a:t>
            </a:r>
          </a:p>
          <a:p>
            <a:pPr algn="l" eaLnBrk="1" hangingPunct="1">
              <a:spcBef>
                <a:spcPct val="50000"/>
              </a:spcBef>
            </a:pPr>
            <a:r>
              <a:rPr lang="en-US" altLang="en-US" sz="3000" b="0">
                <a:solidFill>
                  <a:schemeClr val="tx1"/>
                </a:solidFill>
              </a:rPr>
              <a:t>There are </a:t>
            </a:r>
            <a:r>
              <a:rPr lang="en-US" altLang="en-US" sz="3000">
                <a:solidFill>
                  <a:schemeClr val="tx1"/>
                </a:solidFill>
              </a:rPr>
              <a:t>seven principal corporal</a:t>
            </a:r>
            <a:r>
              <a:rPr lang="en-US" altLang="en-US" sz="3000" b="0">
                <a:solidFill>
                  <a:schemeClr val="tx1"/>
                </a:solidFill>
              </a:rPr>
              <a:t> and </a:t>
            </a:r>
            <a:r>
              <a:rPr lang="en-US" altLang="en-US" sz="3000">
                <a:solidFill>
                  <a:schemeClr val="tx1"/>
                </a:solidFill>
              </a:rPr>
              <a:t>seven principal spiritual</a:t>
            </a:r>
            <a:r>
              <a:rPr lang="en-US" altLang="en-US" sz="3000" b="0">
                <a:solidFill>
                  <a:schemeClr val="tx1"/>
                </a:solidFill>
              </a:rPr>
              <a:t> works of mercy. </a:t>
            </a:r>
          </a:p>
        </p:txBody>
      </p:sp>
      <p:sp>
        <p:nvSpPr>
          <p:cNvPr id="37894" name="Title 5"/>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Acts of charity (2)</a:t>
            </a: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2">
            <a:hlinkClick r:id="" action="ppaction://noaction" highlightClick="1"/>
          </p:cNvPr>
          <p:cNvSpPr>
            <a:spLocks noChangeArrowheads="1"/>
          </p:cNvSpPr>
          <p:nvPr/>
        </p:nvSpPr>
        <p:spPr bwMode="auto">
          <a:xfrm>
            <a:off x="179388" y="188913"/>
            <a:ext cx="4392612" cy="576262"/>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US" altLang="en-US" sz="1800">
                <a:solidFill>
                  <a:schemeClr val="tx1"/>
                </a:solidFill>
              </a:rPr>
              <a:t>Acts of charity</a:t>
            </a:r>
          </a:p>
        </p:txBody>
      </p:sp>
      <p:pic>
        <p:nvPicPr>
          <p:cNvPr id="3891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6" descr="57195 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947738"/>
            <a:ext cx="3832225"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93293" name="Group 77"/>
          <p:cNvGraphicFramePr>
            <a:graphicFrameLocks noGrp="1"/>
          </p:cNvGraphicFramePr>
          <p:nvPr/>
        </p:nvGraphicFramePr>
        <p:xfrm>
          <a:off x="4211638" y="971550"/>
          <a:ext cx="4743450" cy="5180014"/>
        </p:xfrm>
        <a:graphic>
          <a:graphicData uri="http://schemas.openxmlformats.org/drawingml/2006/table">
            <a:tbl>
              <a:tblPr/>
              <a:tblGrid>
                <a:gridCol w="4743450"/>
              </a:tblGrid>
              <a:tr h="87312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332413" algn="l"/>
                        </a:tabLst>
                      </a:pPr>
                      <a:r>
                        <a:rPr kumimoji="0" lang="en-GB" sz="2400" b="1" i="0" u="none" strike="noStrike" cap="none" normalizeH="0" baseline="0" dirty="0" smtClean="0">
                          <a:ln>
                            <a:noFill/>
                          </a:ln>
                          <a:solidFill>
                            <a:srgbClr val="FFFFFF"/>
                          </a:solidFill>
                          <a:effectLst/>
                          <a:latin typeface="Garamond" pitchFamily="18" charset="0"/>
                          <a:cs typeface="Times New Roman" pitchFamily="18" charset="0"/>
                        </a:rPr>
                        <a:t>CORPORAL </a:t>
                      </a:r>
                      <a:br>
                        <a:rPr kumimoji="0" lang="en-GB" sz="2400" b="1" i="0" u="none" strike="noStrike" cap="none" normalizeH="0" baseline="0" dirty="0" smtClean="0">
                          <a:ln>
                            <a:noFill/>
                          </a:ln>
                          <a:solidFill>
                            <a:srgbClr val="FFFFFF"/>
                          </a:solidFill>
                          <a:effectLst/>
                          <a:latin typeface="Garamond" pitchFamily="18" charset="0"/>
                          <a:cs typeface="Times New Roman" pitchFamily="18" charset="0"/>
                        </a:rPr>
                      </a:br>
                      <a:r>
                        <a:rPr kumimoji="0" lang="en-GB" sz="2400" b="1" i="0" u="none" strike="noStrike" cap="none" normalizeH="0" baseline="0" dirty="0" smtClean="0">
                          <a:ln>
                            <a:noFill/>
                          </a:ln>
                          <a:solidFill>
                            <a:srgbClr val="FFFFFF"/>
                          </a:solidFill>
                          <a:effectLst/>
                          <a:latin typeface="Garamond" pitchFamily="18" charset="0"/>
                          <a:cs typeface="Times New Roman" pitchFamily="18" charset="0"/>
                        </a:rPr>
                        <a:t>WORKS OF MERCY</a:t>
                      </a:r>
                      <a:endParaRPr kumimoji="0" lang="en-GB" sz="2400" b="0" i="0" u="none" strike="noStrike" cap="none" normalizeH="0" baseline="0" dirty="0" smtClean="0">
                        <a:ln>
                          <a:noFill/>
                        </a:ln>
                        <a:solidFill>
                          <a:schemeClr val="tx1"/>
                        </a:solidFill>
                        <a:effectLst/>
                        <a:latin typeface="Arial" charset="0"/>
                        <a:cs typeface="Arial" charset="0"/>
                      </a:endParaRPr>
                    </a:p>
                  </a:txBody>
                  <a:tcPr anchor="ctr" horzOverflow="overflow">
                    <a:lnL w="28575" cap="flat" cmpd="sng" algn="ctr">
                      <a:solidFill>
                        <a:srgbClr val="009900"/>
                      </a:solidFill>
                      <a:prstDash val="solid"/>
                      <a:round/>
                      <a:headEnd type="none" w="med" len="med"/>
                      <a:tailEnd type="none" w="med" len="med"/>
                    </a:lnL>
                    <a:lnR w="28575" cap="flat" cmpd="sng" algn="ctr">
                      <a:solidFill>
                        <a:srgbClr val="009900"/>
                      </a:solidFill>
                      <a:prstDash val="solid"/>
                      <a:round/>
                      <a:headEnd type="none" w="med" len="med"/>
                      <a:tailEnd type="none" w="med" len="med"/>
                    </a:lnR>
                    <a:lnT w="28575" cap="flat" cmpd="sng" algn="ctr">
                      <a:solidFill>
                        <a:srgbClr val="009900"/>
                      </a:solidFill>
                      <a:prstDash val="solid"/>
                      <a:round/>
                      <a:headEnd type="none" w="med" len="med"/>
                      <a:tailEnd type="none" w="med" len="med"/>
                    </a:lnT>
                    <a:lnB w="28575" cap="flat" cmpd="sng" algn="ctr">
                      <a:solidFill>
                        <a:srgbClr val="009900"/>
                      </a:solidFill>
                      <a:prstDash val="solid"/>
                      <a:round/>
                      <a:headEnd type="none" w="med" len="med"/>
                      <a:tailEnd type="none" w="med" len="med"/>
                    </a:lnB>
                    <a:lnTlToBr>
                      <a:noFill/>
                    </a:lnTlToBr>
                    <a:lnBlToTr>
                      <a:noFill/>
                    </a:lnBlToTr>
                    <a:solidFill>
                      <a:srgbClr val="009900"/>
                    </a:solidFill>
                  </a:tcPr>
                </a:tc>
              </a:tr>
              <a:tr h="615950">
                <a:tc>
                  <a:txBody>
                    <a:bodyPr/>
                    <a:lstStyle/>
                    <a:p>
                      <a:pPr marL="0" marR="0" lvl="0" indent="0" algn="ctr" defTabSz="914400" rtl="0" eaLnBrk="1" fontAlgn="base" latinLnBrk="0" hangingPunct="1">
                        <a:lnSpc>
                          <a:spcPct val="100000"/>
                        </a:lnSpc>
                        <a:spcBef>
                          <a:spcPct val="20000"/>
                        </a:spcBef>
                        <a:spcAft>
                          <a:spcPct val="20000"/>
                        </a:spcAft>
                        <a:buClrTx/>
                        <a:buSzTx/>
                        <a:buFontTx/>
                        <a:buNone/>
                        <a:tabLst>
                          <a:tab pos="5332413" algn="l"/>
                        </a:tabLst>
                      </a:pPr>
                      <a:endParaRPr kumimoji="0" lang="en-GB" sz="3000" b="0" i="0" u="none" strike="noStrike" cap="none" normalizeH="0" baseline="0" dirty="0" smtClean="0">
                        <a:ln>
                          <a:noFill/>
                        </a:ln>
                        <a:solidFill>
                          <a:schemeClr val="tx1"/>
                        </a:solidFill>
                        <a:effectLst/>
                        <a:latin typeface="Arial" charset="0"/>
                        <a:cs typeface="Arial" charset="0"/>
                      </a:endParaRPr>
                    </a:p>
                  </a:txBody>
                  <a:tcPr anchor="ctr" horzOverflow="overflow">
                    <a:lnL w="28575" cap="flat" cmpd="sng" algn="ctr">
                      <a:solidFill>
                        <a:srgbClr val="009900"/>
                      </a:solidFill>
                      <a:prstDash val="solid"/>
                      <a:round/>
                      <a:headEnd type="none" w="med" len="med"/>
                      <a:tailEnd type="none" w="med" len="med"/>
                    </a:lnL>
                    <a:lnR w="28575" cap="flat" cmpd="sng" algn="ctr">
                      <a:solidFill>
                        <a:srgbClr val="009900"/>
                      </a:solidFill>
                      <a:prstDash val="solid"/>
                      <a:round/>
                      <a:headEnd type="none" w="med" len="med"/>
                      <a:tailEnd type="none" w="med" len="med"/>
                    </a:lnR>
                    <a:lnT w="28575" cap="flat" cmpd="sng" algn="ctr">
                      <a:solidFill>
                        <a:srgbClr val="009900"/>
                      </a:solidFill>
                      <a:prstDash val="solid"/>
                      <a:round/>
                      <a:headEnd type="none" w="med" len="med"/>
                      <a:tailEnd type="none" w="med" len="med"/>
                    </a:lnT>
                    <a:lnB w="28575" cap="flat" cmpd="sng" algn="ctr">
                      <a:solidFill>
                        <a:srgbClr val="009900"/>
                      </a:solidFill>
                      <a:prstDash val="solid"/>
                      <a:round/>
                      <a:headEnd type="none" w="med" len="med"/>
                      <a:tailEnd type="none" w="med" len="med"/>
                    </a:lnB>
                    <a:lnTlToBr>
                      <a:noFill/>
                    </a:lnTlToBr>
                    <a:lnBlToTr>
                      <a:noFill/>
                    </a:lnBlToTr>
                    <a:noFill/>
                  </a:tcPr>
                </a:tc>
              </a:tr>
              <a:tr h="614363">
                <a:tc>
                  <a:txBody>
                    <a:bodyPr/>
                    <a:lstStyle/>
                    <a:p>
                      <a:pPr marL="0" marR="0" lvl="0" indent="0" algn="ctr" defTabSz="914400" rtl="0" eaLnBrk="1" fontAlgn="base" latinLnBrk="0" hangingPunct="1">
                        <a:lnSpc>
                          <a:spcPct val="100000"/>
                        </a:lnSpc>
                        <a:spcBef>
                          <a:spcPct val="20000"/>
                        </a:spcBef>
                        <a:spcAft>
                          <a:spcPct val="20000"/>
                        </a:spcAft>
                        <a:buClrTx/>
                        <a:buSzTx/>
                        <a:buFontTx/>
                        <a:buNone/>
                        <a:tabLst>
                          <a:tab pos="5332413" algn="l"/>
                        </a:tabLst>
                      </a:pPr>
                      <a:endParaRPr kumimoji="0" lang="en-GB" sz="3000" b="0" i="0" u="none" strike="noStrike" cap="none" normalizeH="0" baseline="0" dirty="0" smtClean="0">
                        <a:ln>
                          <a:noFill/>
                        </a:ln>
                        <a:solidFill>
                          <a:schemeClr val="tx1"/>
                        </a:solidFill>
                        <a:effectLst/>
                        <a:latin typeface="Arial" charset="0"/>
                        <a:cs typeface="Arial" charset="0"/>
                      </a:endParaRPr>
                    </a:p>
                  </a:txBody>
                  <a:tcPr anchor="ctr" horzOverflow="overflow">
                    <a:lnL w="28575" cap="flat" cmpd="sng" algn="ctr">
                      <a:solidFill>
                        <a:srgbClr val="009900"/>
                      </a:solidFill>
                      <a:prstDash val="solid"/>
                      <a:round/>
                      <a:headEnd type="none" w="med" len="med"/>
                      <a:tailEnd type="none" w="med" len="med"/>
                    </a:lnL>
                    <a:lnR w="28575" cap="flat" cmpd="sng" algn="ctr">
                      <a:solidFill>
                        <a:srgbClr val="009900"/>
                      </a:solidFill>
                      <a:prstDash val="solid"/>
                      <a:round/>
                      <a:headEnd type="none" w="med" len="med"/>
                      <a:tailEnd type="none" w="med" len="med"/>
                    </a:lnR>
                    <a:lnT w="28575" cap="flat" cmpd="sng" algn="ctr">
                      <a:solidFill>
                        <a:srgbClr val="009900"/>
                      </a:solidFill>
                      <a:prstDash val="solid"/>
                      <a:round/>
                      <a:headEnd type="none" w="med" len="med"/>
                      <a:tailEnd type="none" w="med" len="med"/>
                    </a:lnT>
                    <a:lnB w="28575" cap="flat" cmpd="sng" algn="ctr">
                      <a:solidFill>
                        <a:srgbClr val="009900"/>
                      </a:solidFill>
                      <a:prstDash val="solid"/>
                      <a:round/>
                      <a:headEnd type="none" w="med" len="med"/>
                      <a:tailEnd type="none" w="med" len="med"/>
                    </a:lnB>
                    <a:lnTlToBr>
                      <a:noFill/>
                    </a:lnTlToBr>
                    <a:lnBlToTr>
                      <a:noFill/>
                    </a:lnBlToTr>
                    <a:noFill/>
                  </a:tcPr>
                </a:tc>
              </a:tr>
              <a:tr h="615950">
                <a:tc>
                  <a:txBody>
                    <a:bodyPr/>
                    <a:lstStyle/>
                    <a:p>
                      <a:pPr marL="0" marR="0" lvl="0" indent="0" algn="ctr" defTabSz="914400" rtl="0" eaLnBrk="1" fontAlgn="base" latinLnBrk="0" hangingPunct="1">
                        <a:lnSpc>
                          <a:spcPct val="100000"/>
                        </a:lnSpc>
                        <a:spcBef>
                          <a:spcPct val="20000"/>
                        </a:spcBef>
                        <a:spcAft>
                          <a:spcPct val="20000"/>
                        </a:spcAft>
                        <a:buClrTx/>
                        <a:buSzTx/>
                        <a:buFontTx/>
                        <a:buNone/>
                        <a:tabLst>
                          <a:tab pos="5332413" algn="l"/>
                        </a:tabLst>
                      </a:pPr>
                      <a:endParaRPr kumimoji="0" lang="en-GB" sz="3000" b="0" i="0" u="none" strike="noStrike" cap="none" normalizeH="0" baseline="0" dirty="0" smtClean="0">
                        <a:ln>
                          <a:noFill/>
                        </a:ln>
                        <a:solidFill>
                          <a:schemeClr val="tx1"/>
                        </a:solidFill>
                        <a:effectLst/>
                        <a:latin typeface="Arial" charset="0"/>
                        <a:cs typeface="Arial" charset="0"/>
                      </a:endParaRPr>
                    </a:p>
                  </a:txBody>
                  <a:tcPr anchor="ctr" horzOverflow="overflow">
                    <a:lnL w="28575" cap="flat" cmpd="sng" algn="ctr">
                      <a:solidFill>
                        <a:srgbClr val="009900"/>
                      </a:solidFill>
                      <a:prstDash val="solid"/>
                      <a:round/>
                      <a:headEnd type="none" w="med" len="med"/>
                      <a:tailEnd type="none" w="med" len="med"/>
                    </a:lnL>
                    <a:lnR w="28575" cap="flat" cmpd="sng" algn="ctr">
                      <a:solidFill>
                        <a:srgbClr val="009900"/>
                      </a:solidFill>
                      <a:prstDash val="solid"/>
                      <a:round/>
                      <a:headEnd type="none" w="med" len="med"/>
                      <a:tailEnd type="none" w="med" len="med"/>
                    </a:lnR>
                    <a:lnT w="28575" cap="flat" cmpd="sng" algn="ctr">
                      <a:solidFill>
                        <a:srgbClr val="009900"/>
                      </a:solidFill>
                      <a:prstDash val="solid"/>
                      <a:round/>
                      <a:headEnd type="none" w="med" len="med"/>
                      <a:tailEnd type="none" w="med" len="med"/>
                    </a:lnT>
                    <a:lnB w="28575" cap="flat" cmpd="sng" algn="ctr">
                      <a:solidFill>
                        <a:srgbClr val="009900"/>
                      </a:solidFill>
                      <a:prstDash val="solid"/>
                      <a:round/>
                      <a:headEnd type="none" w="med" len="med"/>
                      <a:tailEnd type="none" w="med" len="med"/>
                    </a:lnB>
                    <a:lnTlToBr>
                      <a:noFill/>
                    </a:lnTlToBr>
                    <a:lnBlToTr>
                      <a:noFill/>
                    </a:lnBlToTr>
                    <a:noFill/>
                  </a:tcPr>
                </a:tc>
              </a:tr>
              <a:tr h="615950">
                <a:tc>
                  <a:txBody>
                    <a:bodyPr/>
                    <a:lstStyle/>
                    <a:p>
                      <a:pPr marL="0" marR="0" lvl="0" indent="0" algn="ctr" defTabSz="914400" rtl="0" eaLnBrk="1" fontAlgn="base" latinLnBrk="0" hangingPunct="1">
                        <a:lnSpc>
                          <a:spcPct val="100000"/>
                        </a:lnSpc>
                        <a:spcBef>
                          <a:spcPct val="20000"/>
                        </a:spcBef>
                        <a:spcAft>
                          <a:spcPct val="20000"/>
                        </a:spcAft>
                        <a:buClrTx/>
                        <a:buSzTx/>
                        <a:buFontTx/>
                        <a:buNone/>
                        <a:tabLst>
                          <a:tab pos="5332413" algn="l"/>
                        </a:tabLst>
                      </a:pPr>
                      <a:endParaRPr kumimoji="0" lang="en-GB" sz="3000" b="0" i="0" u="none" strike="noStrike" cap="none" normalizeH="0" baseline="0" dirty="0" smtClean="0">
                        <a:ln>
                          <a:noFill/>
                        </a:ln>
                        <a:solidFill>
                          <a:schemeClr val="tx1"/>
                        </a:solidFill>
                        <a:effectLst/>
                        <a:latin typeface="Arial" charset="0"/>
                        <a:cs typeface="Arial" charset="0"/>
                      </a:endParaRPr>
                    </a:p>
                  </a:txBody>
                  <a:tcPr anchor="ctr" horzOverflow="overflow">
                    <a:lnL w="28575" cap="flat" cmpd="sng" algn="ctr">
                      <a:solidFill>
                        <a:srgbClr val="009900"/>
                      </a:solidFill>
                      <a:prstDash val="solid"/>
                      <a:round/>
                      <a:headEnd type="none" w="med" len="med"/>
                      <a:tailEnd type="none" w="med" len="med"/>
                    </a:lnL>
                    <a:lnR w="28575" cap="flat" cmpd="sng" algn="ctr">
                      <a:solidFill>
                        <a:srgbClr val="009900"/>
                      </a:solidFill>
                      <a:prstDash val="solid"/>
                      <a:round/>
                      <a:headEnd type="none" w="med" len="med"/>
                      <a:tailEnd type="none" w="med" len="med"/>
                    </a:lnR>
                    <a:lnT w="28575" cap="flat" cmpd="sng" algn="ctr">
                      <a:solidFill>
                        <a:srgbClr val="009900"/>
                      </a:solidFill>
                      <a:prstDash val="solid"/>
                      <a:round/>
                      <a:headEnd type="none" w="med" len="med"/>
                      <a:tailEnd type="none" w="med" len="med"/>
                    </a:lnT>
                    <a:lnB w="28575" cap="flat" cmpd="sng" algn="ctr">
                      <a:solidFill>
                        <a:srgbClr val="009900"/>
                      </a:solidFill>
                      <a:prstDash val="solid"/>
                      <a:round/>
                      <a:headEnd type="none" w="med" len="med"/>
                      <a:tailEnd type="none" w="med" len="med"/>
                    </a:lnB>
                    <a:lnTlToBr>
                      <a:noFill/>
                    </a:lnTlToBr>
                    <a:lnBlToTr>
                      <a:noFill/>
                    </a:lnBlToTr>
                    <a:noFill/>
                  </a:tcPr>
                </a:tc>
              </a:tr>
              <a:tr h="614363">
                <a:tc>
                  <a:txBody>
                    <a:bodyPr/>
                    <a:lstStyle/>
                    <a:p>
                      <a:pPr marL="0" marR="0" lvl="0" indent="0" algn="ctr" defTabSz="914400" rtl="0" eaLnBrk="1" fontAlgn="base" latinLnBrk="0" hangingPunct="1">
                        <a:lnSpc>
                          <a:spcPct val="100000"/>
                        </a:lnSpc>
                        <a:spcBef>
                          <a:spcPct val="20000"/>
                        </a:spcBef>
                        <a:spcAft>
                          <a:spcPct val="20000"/>
                        </a:spcAft>
                        <a:buClrTx/>
                        <a:buSzTx/>
                        <a:buFontTx/>
                        <a:buNone/>
                        <a:tabLst>
                          <a:tab pos="5332413" algn="l"/>
                        </a:tabLst>
                      </a:pPr>
                      <a:endParaRPr kumimoji="0" lang="en-GB" sz="3000" b="0" i="0" u="none" strike="noStrike" cap="none" normalizeH="0" baseline="0" dirty="0" smtClean="0">
                        <a:ln>
                          <a:noFill/>
                        </a:ln>
                        <a:solidFill>
                          <a:schemeClr val="tx1"/>
                        </a:solidFill>
                        <a:effectLst/>
                        <a:latin typeface="Arial" charset="0"/>
                        <a:cs typeface="Arial" charset="0"/>
                      </a:endParaRPr>
                    </a:p>
                  </a:txBody>
                  <a:tcPr anchor="ctr" horzOverflow="overflow">
                    <a:lnL w="28575" cap="flat" cmpd="sng" algn="ctr">
                      <a:solidFill>
                        <a:srgbClr val="009900"/>
                      </a:solidFill>
                      <a:prstDash val="solid"/>
                      <a:round/>
                      <a:headEnd type="none" w="med" len="med"/>
                      <a:tailEnd type="none" w="med" len="med"/>
                    </a:lnL>
                    <a:lnR w="28575" cap="flat" cmpd="sng" algn="ctr">
                      <a:solidFill>
                        <a:srgbClr val="009900"/>
                      </a:solidFill>
                      <a:prstDash val="solid"/>
                      <a:round/>
                      <a:headEnd type="none" w="med" len="med"/>
                      <a:tailEnd type="none" w="med" len="med"/>
                    </a:lnR>
                    <a:lnT w="28575" cap="flat" cmpd="sng" algn="ctr">
                      <a:solidFill>
                        <a:srgbClr val="009900"/>
                      </a:solidFill>
                      <a:prstDash val="solid"/>
                      <a:round/>
                      <a:headEnd type="none" w="med" len="med"/>
                      <a:tailEnd type="none" w="med" len="med"/>
                    </a:lnT>
                    <a:lnB w="28575" cap="flat" cmpd="sng" algn="ctr">
                      <a:solidFill>
                        <a:srgbClr val="009900"/>
                      </a:solidFill>
                      <a:prstDash val="solid"/>
                      <a:round/>
                      <a:headEnd type="none" w="med" len="med"/>
                      <a:tailEnd type="none" w="med" len="med"/>
                    </a:lnB>
                    <a:lnTlToBr>
                      <a:noFill/>
                    </a:lnTlToBr>
                    <a:lnBlToTr>
                      <a:noFill/>
                    </a:lnBlToTr>
                    <a:noFill/>
                  </a:tcPr>
                </a:tc>
              </a:tr>
              <a:tr h="615950">
                <a:tc>
                  <a:txBody>
                    <a:bodyPr/>
                    <a:lstStyle/>
                    <a:p>
                      <a:pPr marL="0" marR="0" lvl="0" indent="0" algn="ctr" defTabSz="914400" rtl="0" eaLnBrk="1" fontAlgn="base" latinLnBrk="0" hangingPunct="1">
                        <a:lnSpc>
                          <a:spcPct val="100000"/>
                        </a:lnSpc>
                        <a:spcBef>
                          <a:spcPct val="20000"/>
                        </a:spcBef>
                        <a:spcAft>
                          <a:spcPct val="20000"/>
                        </a:spcAft>
                        <a:buClrTx/>
                        <a:buSzTx/>
                        <a:buFontTx/>
                        <a:buNone/>
                        <a:tabLst>
                          <a:tab pos="5332413" algn="l"/>
                        </a:tabLst>
                      </a:pPr>
                      <a:endParaRPr kumimoji="0" lang="en-GB" sz="3000" b="0" i="0" u="none" strike="noStrike" cap="none" normalizeH="0" baseline="0" dirty="0" smtClean="0">
                        <a:ln>
                          <a:noFill/>
                        </a:ln>
                        <a:solidFill>
                          <a:schemeClr val="tx1"/>
                        </a:solidFill>
                        <a:effectLst/>
                        <a:latin typeface="Arial" charset="0"/>
                        <a:cs typeface="Arial" charset="0"/>
                      </a:endParaRPr>
                    </a:p>
                  </a:txBody>
                  <a:tcPr anchor="ctr" horzOverflow="overflow">
                    <a:lnL w="28575" cap="flat" cmpd="sng" algn="ctr">
                      <a:solidFill>
                        <a:srgbClr val="009900"/>
                      </a:solidFill>
                      <a:prstDash val="solid"/>
                      <a:round/>
                      <a:headEnd type="none" w="med" len="med"/>
                      <a:tailEnd type="none" w="med" len="med"/>
                    </a:lnL>
                    <a:lnR w="28575" cap="flat" cmpd="sng" algn="ctr">
                      <a:solidFill>
                        <a:srgbClr val="009900"/>
                      </a:solidFill>
                      <a:prstDash val="solid"/>
                      <a:round/>
                      <a:headEnd type="none" w="med" len="med"/>
                      <a:tailEnd type="none" w="med" len="med"/>
                    </a:lnR>
                    <a:lnT w="28575" cap="flat" cmpd="sng" algn="ctr">
                      <a:solidFill>
                        <a:srgbClr val="009900"/>
                      </a:solidFill>
                      <a:prstDash val="solid"/>
                      <a:round/>
                      <a:headEnd type="none" w="med" len="med"/>
                      <a:tailEnd type="none" w="med" len="med"/>
                    </a:lnT>
                    <a:lnB w="28575" cap="flat" cmpd="sng" algn="ctr">
                      <a:solidFill>
                        <a:srgbClr val="009900"/>
                      </a:solidFill>
                      <a:prstDash val="solid"/>
                      <a:round/>
                      <a:headEnd type="none" w="med" len="med"/>
                      <a:tailEnd type="none" w="med" len="med"/>
                    </a:lnB>
                    <a:lnTlToBr>
                      <a:noFill/>
                    </a:lnTlToBr>
                    <a:lnBlToTr>
                      <a:noFill/>
                    </a:lnBlToTr>
                    <a:noFill/>
                  </a:tcPr>
                </a:tc>
              </a:tr>
              <a:tr h="614363">
                <a:tc>
                  <a:txBody>
                    <a:bodyPr/>
                    <a:lstStyle/>
                    <a:p>
                      <a:pPr marL="0" marR="0" lvl="0" indent="0" algn="ctr" defTabSz="914400" rtl="0" eaLnBrk="1" fontAlgn="base" latinLnBrk="0" hangingPunct="1">
                        <a:lnSpc>
                          <a:spcPct val="100000"/>
                        </a:lnSpc>
                        <a:spcBef>
                          <a:spcPct val="20000"/>
                        </a:spcBef>
                        <a:spcAft>
                          <a:spcPct val="20000"/>
                        </a:spcAft>
                        <a:buClrTx/>
                        <a:buSzTx/>
                        <a:buFontTx/>
                        <a:buNone/>
                        <a:tabLst>
                          <a:tab pos="5332413" algn="l"/>
                        </a:tabLst>
                      </a:pPr>
                      <a:endParaRPr kumimoji="0" lang="en-GB" sz="3000" b="0" i="0" u="none" strike="noStrike" cap="none" normalizeH="0" baseline="0" dirty="0" smtClean="0">
                        <a:ln>
                          <a:noFill/>
                        </a:ln>
                        <a:solidFill>
                          <a:schemeClr val="tx1"/>
                        </a:solidFill>
                        <a:effectLst/>
                        <a:latin typeface="Arial" charset="0"/>
                        <a:cs typeface="Arial" charset="0"/>
                      </a:endParaRPr>
                    </a:p>
                  </a:txBody>
                  <a:tcPr anchor="ctr" horzOverflow="overflow">
                    <a:lnL w="28575" cap="flat" cmpd="sng" algn="ctr">
                      <a:solidFill>
                        <a:srgbClr val="009900"/>
                      </a:solidFill>
                      <a:prstDash val="solid"/>
                      <a:round/>
                      <a:headEnd type="none" w="med" len="med"/>
                      <a:tailEnd type="none" w="med" len="med"/>
                    </a:lnL>
                    <a:lnR w="28575" cap="flat" cmpd="sng" algn="ctr">
                      <a:solidFill>
                        <a:srgbClr val="009900"/>
                      </a:solidFill>
                      <a:prstDash val="solid"/>
                      <a:round/>
                      <a:headEnd type="none" w="med" len="med"/>
                      <a:tailEnd type="none" w="med" len="med"/>
                    </a:lnR>
                    <a:lnT w="28575" cap="flat" cmpd="sng" algn="ctr">
                      <a:solidFill>
                        <a:srgbClr val="009900"/>
                      </a:solidFill>
                      <a:prstDash val="solid"/>
                      <a:round/>
                      <a:headEnd type="none" w="med" len="med"/>
                      <a:tailEnd type="none" w="med" len="med"/>
                    </a:lnT>
                    <a:lnB w="28575" cap="flat" cmpd="sng" algn="ctr">
                      <a:solidFill>
                        <a:srgbClr val="009900"/>
                      </a:solidFill>
                      <a:prstDash val="solid"/>
                      <a:round/>
                      <a:headEnd type="none" w="med" len="med"/>
                      <a:tailEnd type="none" w="med" len="med"/>
                    </a:lnB>
                    <a:lnTlToBr>
                      <a:noFill/>
                    </a:lnTlToBr>
                    <a:lnBlToTr>
                      <a:noFill/>
                    </a:lnBlToTr>
                    <a:noFill/>
                  </a:tcPr>
                </a:tc>
              </a:tr>
            </a:tbl>
          </a:graphicData>
        </a:graphic>
      </p:graphicFrame>
      <p:sp>
        <p:nvSpPr>
          <p:cNvPr id="38937" name="Title 5"/>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Acts of charity (3)</a:t>
            </a:r>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AutoShape 2">
            <a:hlinkClick r:id="" action="ppaction://noaction" highlightClick="1"/>
          </p:cNvPr>
          <p:cNvSpPr>
            <a:spLocks noChangeArrowheads="1"/>
          </p:cNvSpPr>
          <p:nvPr/>
        </p:nvSpPr>
        <p:spPr bwMode="auto">
          <a:xfrm>
            <a:off x="179388" y="188913"/>
            <a:ext cx="4392612" cy="576262"/>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US" altLang="en-US" sz="1800">
                <a:solidFill>
                  <a:schemeClr val="tx1"/>
                </a:solidFill>
              </a:rPr>
              <a:t>Acts of charity</a:t>
            </a:r>
          </a:p>
        </p:txBody>
      </p:sp>
      <p:pic>
        <p:nvPicPr>
          <p:cNvPr id="3993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6" descr="57195 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947738"/>
            <a:ext cx="3832225"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93293" name="Group 77"/>
          <p:cNvGraphicFramePr>
            <a:graphicFrameLocks noGrp="1"/>
          </p:cNvGraphicFramePr>
          <p:nvPr/>
        </p:nvGraphicFramePr>
        <p:xfrm>
          <a:off x="4211638" y="971550"/>
          <a:ext cx="4743450" cy="5180014"/>
        </p:xfrm>
        <a:graphic>
          <a:graphicData uri="http://schemas.openxmlformats.org/drawingml/2006/table">
            <a:tbl>
              <a:tblPr/>
              <a:tblGrid>
                <a:gridCol w="4743450"/>
              </a:tblGrid>
              <a:tr h="87312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332413" algn="l"/>
                        </a:tabLst>
                      </a:pPr>
                      <a:r>
                        <a:rPr kumimoji="0" lang="en-GB" sz="2400" b="1" i="0" u="none" strike="noStrike" cap="none" normalizeH="0" baseline="0" dirty="0" smtClean="0">
                          <a:ln>
                            <a:noFill/>
                          </a:ln>
                          <a:solidFill>
                            <a:srgbClr val="FFFFFF"/>
                          </a:solidFill>
                          <a:effectLst/>
                          <a:latin typeface="Garamond" pitchFamily="18" charset="0"/>
                          <a:cs typeface="Times New Roman" pitchFamily="18" charset="0"/>
                        </a:rPr>
                        <a:t>CORPORAL </a:t>
                      </a:r>
                      <a:br>
                        <a:rPr kumimoji="0" lang="en-GB" sz="2400" b="1" i="0" u="none" strike="noStrike" cap="none" normalizeH="0" baseline="0" dirty="0" smtClean="0">
                          <a:ln>
                            <a:noFill/>
                          </a:ln>
                          <a:solidFill>
                            <a:srgbClr val="FFFFFF"/>
                          </a:solidFill>
                          <a:effectLst/>
                          <a:latin typeface="Garamond" pitchFamily="18" charset="0"/>
                          <a:cs typeface="Times New Roman" pitchFamily="18" charset="0"/>
                        </a:rPr>
                      </a:br>
                      <a:r>
                        <a:rPr kumimoji="0" lang="en-GB" sz="2400" b="1" i="0" u="none" strike="noStrike" cap="none" normalizeH="0" baseline="0" dirty="0" smtClean="0">
                          <a:ln>
                            <a:noFill/>
                          </a:ln>
                          <a:solidFill>
                            <a:srgbClr val="FFFFFF"/>
                          </a:solidFill>
                          <a:effectLst/>
                          <a:latin typeface="Garamond" pitchFamily="18" charset="0"/>
                          <a:cs typeface="Times New Roman" pitchFamily="18" charset="0"/>
                        </a:rPr>
                        <a:t>WORKS OF MERCY</a:t>
                      </a:r>
                      <a:endParaRPr kumimoji="0" lang="en-GB" sz="2400" b="0" i="0" u="none" strike="noStrike" cap="none" normalizeH="0" baseline="0" dirty="0" smtClean="0">
                        <a:ln>
                          <a:noFill/>
                        </a:ln>
                        <a:solidFill>
                          <a:schemeClr val="tx1"/>
                        </a:solidFill>
                        <a:effectLst/>
                        <a:latin typeface="Arial" charset="0"/>
                        <a:cs typeface="Arial" charset="0"/>
                      </a:endParaRPr>
                    </a:p>
                  </a:txBody>
                  <a:tcPr anchor="ctr" horzOverflow="overflow">
                    <a:lnL w="28575" cap="flat" cmpd="sng" algn="ctr">
                      <a:solidFill>
                        <a:srgbClr val="009900"/>
                      </a:solidFill>
                      <a:prstDash val="solid"/>
                      <a:round/>
                      <a:headEnd type="none" w="med" len="med"/>
                      <a:tailEnd type="none" w="med" len="med"/>
                    </a:lnL>
                    <a:lnR w="28575" cap="flat" cmpd="sng" algn="ctr">
                      <a:solidFill>
                        <a:srgbClr val="009900"/>
                      </a:solidFill>
                      <a:prstDash val="solid"/>
                      <a:round/>
                      <a:headEnd type="none" w="med" len="med"/>
                      <a:tailEnd type="none" w="med" len="med"/>
                    </a:lnR>
                    <a:lnT w="28575" cap="flat" cmpd="sng" algn="ctr">
                      <a:solidFill>
                        <a:srgbClr val="009900"/>
                      </a:solidFill>
                      <a:prstDash val="solid"/>
                      <a:round/>
                      <a:headEnd type="none" w="med" len="med"/>
                      <a:tailEnd type="none" w="med" len="med"/>
                    </a:lnT>
                    <a:lnB w="28575" cap="flat" cmpd="sng" algn="ctr">
                      <a:solidFill>
                        <a:srgbClr val="009900"/>
                      </a:solidFill>
                      <a:prstDash val="solid"/>
                      <a:round/>
                      <a:headEnd type="none" w="med" len="med"/>
                      <a:tailEnd type="none" w="med" len="med"/>
                    </a:lnB>
                    <a:lnTlToBr>
                      <a:noFill/>
                    </a:lnTlToBr>
                    <a:lnBlToTr>
                      <a:noFill/>
                    </a:lnBlToTr>
                    <a:solidFill>
                      <a:srgbClr val="009900"/>
                    </a:solidFill>
                  </a:tcPr>
                </a:tc>
              </a:tr>
              <a:tr h="615950">
                <a:tc>
                  <a:txBody>
                    <a:bodyPr/>
                    <a:lstStyle/>
                    <a:p>
                      <a:pPr marL="0" marR="0" lvl="0" indent="0" algn="ctr" defTabSz="914400" rtl="0" eaLnBrk="1" fontAlgn="base" latinLnBrk="0" hangingPunct="1">
                        <a:lnSpc>
                          <a:spcPct val="100000"/>
                        </a:lnSpc>
                        <a:spcBef>
                          <a:spcPct val="20000"/>
                        </a:spcBef>
                        <a:spcAft>
                          <a:spcPct val="20000"/>
                        </a:spcAft>
                        <a:buClrTx/>
                        <a:buSzTx/>
                        <a:buFontTx/>
                        <a:buNone/>
                        <a:tabLst>
                          <a:tab pos="5332413" algn="l"/>
                        </a:tabLst>
                      </a:pPr>
                      <a:r>
                        <a:rPr kumimoji="0" lang="en-GB" sz="3000" b="0" i="0" u="none" strike="noStrike" cap="none" normalizeH="0" baseline="0" smtClean="0">
                          <a:ln>
                            <a:noFill/>
                          </a:ln>
                          <a:solidFill>
                            <a:schemeClr val="tx1"/>
                          </a:solidFill>
                          <a:effectLst/>
                          <a:latin typeface="Garamond" pitchFamily="18" charset="0"/>
                          <a:cs typeface="Times New Roman" pitchFamily="18" charset="0"/>
                        </a:rPr>
                        <a:t>Feed the hungry</a:t>
                      </a:r>
                      <a:endParaRPr kumimoji="0" lang="en-GB" sz="3000" b="0" i="0" u="none" strike="noStrike" cap="none" normalizeH="0" baseline="0" smtClean="0">
                        <a:ln>
                          <a:noFill/>
                        </a:ln>
                        <a:solidFill>
                          <a:schemeClr val="tx1"/>
                        </a:solidFill>
                        <a:effectLst/>
                        <a:latin typeface="Arial" charset="0"/>
                        <a:cs typeface="Arial" charset="0"/>
                      </a:endParaRPr>
                    </a:p>
                  </a:txBody>
                  <a:tcPr anchor="ctr" horzOverflow="overflow">
                    <a:lnL w="28575" cap="flat" cmpd="sng" algn="ctr">
                      <a:solidFill>
                        <a:srgbClr val="009900"/>
                      </a:solidFill>
                      <a:prstDash val="solid"/>
                      <a:round/>
                      <a:headEnd type="none" w="med" len="med"/>
                      <a:tailEnd type="none" w="med" len="med"/>
                    </a:lnL>
                    <a:lnR w="28575" cap="flat" cmpd="sng" algn="ctr">
                      <a:solidFill>
                        <a:srgbClr val="009900"/>
                      </a:solidFill>
                      <a:prstDash val="solid"/>
                      <a:round/>
                      <a:headEnd type="none" w="med" len="med"/>
                      <a:tailEnd type="none" w="med" len="med"/>
                    </a:lnR>
                    <a:lnT w="28575" cap="flat" cmpd="sng" algn="ctr">
                      <a:solidFill>
                        <a:srgbClr val="009900"/>
                      </a:solidFill>
                      <a:prstDash val="solid"/>
                      <a:round/>
                      <a:headEnd type="none" w="med" len="med"/>
                      <a:tailEnd type="none" w="med" len="med"/>
                    </a:lnT>
                    <a:lnB w="28575" cap="flat" cmpd="sng" algn="ctr">
                      <a:solidFill>
                        <a:srgbClr val="009900"/>
                      </a:solidFill>
                      <a:prstDash val="solid"/>
                      <a:round/>
                      <a:headEnd type="none" w="med" len="med"/>
                      <a:tailEnd type="none" w="med" len="med"/>
                    </a:lnB>
                    <a:lnTlToBr>
                      <a:noFill/>
                    </a:lnTlToBr>
                    <a:lnBlToTr>
                      <a:noFill/>
                    </a:lnBlToTr>
                    <a:noFill/>
                  </a:tcPr>
                </a:tc>
              </a:tr>
              <a:tr h="614363">
                <a:tc>
                  <a:txBody>
                    <a:bodyPr/>
                    <a:lstStyle/>
                    <a:p>
                      <a:pPr marL="0" marR="0" lvl="0" indent="0" algn="ctr" defTabSz="914400" rtl="0" eaLnBrk="1" fontAlgn="base" latinLnBrk="0" hangingPunct="1">
                        <a:lnSpc>
                          <a:spcPct val="100000"/>
                        </a:lnSpc>
                        <a:spcBef>
                          <a:spcPct val="20000"/>
                        </a:spcBef>
                        <a:spcAft>
                          <a:spcPct val="20000"/>
                        </a:spcAft>
                        <a:buClrTx/>
                        <a:buSzTx/>
                        <a:buFontTx/>
                        <a:buNone/>
                        <a:tabLst>
                          <a:tab pos="5332413" algn="l"/>
                        </a:tabLst>
                      </a:pPr>
                      <a:r>
                        <a:rPr kumimoji="0" lang="en-GB" sz="3000" b="0" i="0" u="none" strike="noStrike" cap="none" normalizeH="0" baseline="0" smtClean="0">
                          <a:ln>
                            <a:noFill/>
                          </a:ln>
                          <a:solidFill>
                            <a:schemeClr val="tx1"/>
                          </a:solidFill>
                          <a:effectLst/>
                          <a:latin typeface="Garamond" pitchFamily="18" charset="0"/>
                          <a:cs typeface="Times New Roman" pitchFamily="18" charset="0"/>
                        </a:rPr>
                        <a:t>Give drink to the thirsty</a:t>
                      </a:r>
                      <a:endParaRPr kumimoji="0" lang="en-GB" sz="3000" b="0" i="0" u="none" strike="noStrike" cap="none" normalizeH="0" baseline="0" smtClean="0">
                        <a:ln>
                          <a:noFill/>
                        </a:ln>
                        <a:solidFill>
                          <a:schemeClr val="tx1"/>
                        </a:solidFill>
                        <a:effectLst/>
                        <a:latin typeface="Arial" charset="0"/>
                        <a:cs typeface="Arial" charset="0"/>
                      </a:endParaRPr>
                    </a:p>
                  </a:txBody>
                  <a:tcPr anchor="ctr" horzOverflow="overflow">
                    <a:lnL w="28575" cap="flat" cmpd="sng" algn="ctr">
                      <a:solidFill>
                        <a:srgbClr val="009900"/>
                      </a:solidFill>
                      <a:prstDash val="solid"/>
                      <a:round/>
                      <a:headEnd type="none" w="med" len="med"/>
                      <a:tailEnd type="none" w="med" len="med"/>
                    </a:lnL>
                    <a:lnR w="28575" cap="flat" cmpd="sng" algn="ctr">
                      <a:solidFill>
                        <a:srgbClr val="009900"/>
                      </a:solidFill>
                      <a:prstDash val="solid"/>
                      <a:round/>
                      <a:headEnd type="none" w="med" len="med"/>
                      <a:tailEnd type="none" w="med" len="med"/>
                    </a:lnR>
                    <a:lnT w="28575" cap="flat" cmpd="sng" algn="ctr">
                      <a:solidFill>
                        <a:srgbClr val="009900"/>
                      </a:solidFill>
                      <a:prstDash val="solid"/>
                      <a:round/>
                      <a:headEnd type="none" w="med" len="med"/>
                      <a:tailEnd type="none" w="med" len="med"/>
                    </a:lnT>
                    <a:lnB w="28575" cap="flat" cmpd="sng" algn="ctr">
                      <a:solidFill>
                        <a:srgbClr val="009900"/>
                      </a:solidFill>
                      <a:prstDash val="solid"/>
                      <a:round/>
                      <a:headEnd type="none" w="med" len="med"/>
                      <a:tailEnd type="none" w="med" len="med"/>
                    </a:lnB>
                    <a:lnTlToBr>
                      <a:noFill/>
                    </a:lnTlToBr>
                    <a:lnBlToTr>
                      <a:noFill/>
                    </a:lnBlToTr>
                    <a:noFill/>
                  </a:tcPr>
                </a:tc>
              </a:tr>
              <a:tr h="615950">
                <a:tc>
                  <a:txBody>
                    <a:bodyPr/>
                    <a:lstStyle/>
                    <a:p>
                      <a:pPr marL="0" marR="0" lvl="0" indent="0" algn="ctr" defTabSz="914400" rtl="0" eaLnBrk="1" fontAlgn="base" latinLnBrk="0" hangingPunct="1">
                        <a:lnSpc>
                          <a:spcPct val="100000"/>
                        </a:lnSpc>
                        <a:spcBef>
                          <a:spcPct val="20000"/>
                        </a:spcBef>
                        <a:spcAft>
                          <a:spcPct val="20000"/>
                        </a:spcAft>
                        <a:buClrTx/>
                        <a:buSzTx/>
                        <a:buFontTx/>
                        <a:buNone/>
                        <a:tabLst>
                          <a:tab pos="5332413" algn="l"/>
                        </a:tabLst>
                      </a:pPr>
                      <a:r>
                        <a:rPr kumimoji="0" lang="en-GB" sz="3000" b="0" i="0" u="none" strike="noStrike" cap="none" normalizeH="0" baseline="0" smtClean="0">
                          <a:ln>
                            <a:noFill/>
                          </a:ln>
                          <a:solidFill>
                            <a:schemeClr val="tx1"/>
                          </a:solidFill>
                          <a:effectLst/>
                          <a:latin typeface="Garamond" pitchFamily="18" charset="0"/>
                          <a:cs typeface="Times New Roman" pitchFamily="18" charset="0"/>
                        </a:rPr>
                        <a:t>Clothe the naked</a:t>
                      </a:r>
                      <a:endParaRPr kumimoji="0" lang="en-GB" sz="3000" b="0" i="0" u="none" strike="noStrike" cap="none" normalizeH="0" baseline="0" smtClean="0">
                        <a:ln>
                          <a:noFill/>
                        </a:ln>
                        <a:solidFill>
                          <a:schemeClr val="tx1"/>
                        </a:solidFill>
                        <a:effectLst/>
                        <a:latin typeface="Arial" charset="0"/>
                        <a:cs typeface="Arial" charset="0"/>
                      </a:endParaRPr>
                    </a:p>
                  </a:txBody>
                  <a:tcPr anchor="ctr" horzOverflow="overflow">
                    <a:lnL w="28575" cap="flat" cmpd="sng" algn="ctr">
                      <a:solidFill>
                        <a:srgbClr val="009900"/>
                      </a:solidFill>
                      <a:prstDash val="solid"/>
                      <a:round/>
                      <a:headEnd type="none" w="med" len="med"/>
                      <a:tailEnd type="none" w="med" len="med"/>
                    </a:lnL>
                    <a:lnR w="28575" cap="flat" cmpd="sng" algn="ctr">
                      <a:solidFill>
                        <a:srgbClr val="009900"/>
                      </a:solidFill>
                      <a:prstDash val="solid"/>
                      <a:round/>
                      <a:headEnd type="none" w="med" len="med"/>
                      <a:tailEnd type="none" w="med" len="med"/>
                    </a:lnR>
                    <a:lnT w="28575" cap="flat" cmpd="sng" algn="ctr">
                      <a:solidFill>
                        <a:srgbClr val="009900"/>
                      </a:solidFill>
                      <a:prstDash val="solid"/>
                      <a:round/>
                      <a:headEnd type="none" w="med" len="med"/>
                      <a:tailEnd type="none" w="med" len="med"/>
                    </a:lnT>
                    <a:lnB w="28575" cap="flat" cmpd="sng" algn="ctr">
                      <a:solidFill>
                        <a:srgbClr val="009900"/>
                      </a:solidFill>
                      <a:prstDash val="solid"/>
                      <a:round/>
                      <a:headEnd type="none" w="med" len="med"/>
                      <a:tailEnd type="none" w="med" len="med"/>
                    </a:lnB>
                    <a:lnTlToBr>
                      <a:noFill/>
                    </a:lnTlToBr>
                    <a:lnBlToTr>
                      <a:noFill/>
                    </a:lnBlToTr>
                    <a:noFill/>
                  </a:tcPr>
                </a:tc>
              </a:tr>
              <a:tr h="615950">
                <a:tc>
                  <a:txBody>
                    <a:bodyPr/>
                    <a:lstStyle/>
                    <a:p>
                      <a:pPr marL="0" marR="0" lvl="0" indent="0" algn="ctr" defTabSz="914400" rtl="0" eaLnBrk="1" fontAlgn="base" latinLnBrk="0" hangingPunct="1">
                        <a:lnSpc>
                          <a:spcPct val="100000"/>
                        </a:lnSpc>
                        <a:spcBef>
                          <a:spcPct val="20000"/>
                        </a:spcBef>
                        <a:spcAft>
                          <a:spcPct val="20000"/>
                        </a:spcAft>
                        <a:buClrTx/>
                        <a:buSzTx/>
                        <a:buFontTx/>
                        <a:buNone/>
                        <a:tabLst>
                          <a:tab pos="5332413" algn="l"/>
                        </a:tabLst>
                      </a:pPr>
                      <a:r>
                        <a:rPr kumimoji="0" lang="en-GB" sz="3000" b="0" i="0" u="none" strike="noStrike" cap="none" normalizeH="0" baseline="0" smtClean="0">
                          <a:ln>
                            <a:noFill/>
                          </a:ln>
                          <a:solidFill>
                            <a:schemeClr val="tx1"/>
                          </a:solidFill>
                          <a:effectLst/>
                          <a:latin typeface="Garamond" pitchFamily="18" charset="0"/>
                          <a:cs typeface="Times New Roman" pitchFamily="18" charset="0"/>
                        </a:rPr>
                        <a:t>Harbour the homeless</a:t>
                      </a:r>
                      <a:endParaRPr kumimoji="0" lang="en-GB" sz="3000" b="0" i="0" u="none" strike="noStrike" cap="none" normalizeH="0" baseline="0" smtClean="0">
                        <a:ln>
                          <a:noFill/>
                        </a:ln>
                        <a:solidFill>
                          <a:schemeClr val="tx1"/>
                        </a:solidFill>
                        <a:effectLst/>
                        <a:latin typeface="Arial" charset="0"/>
                        <a:cs typeface="Arial" charset="0"/>
                      </a:endParaRPr>
                    </a:p>
                  </a:txBody>
                  <a:tcPr anchor="ctr" horzOverflow="overflow">
                    <a:lnL w="28575" cap="flat" cmpd="sng" algn="ctr">
                      <a:solidFill>
                        <a:srgbClr val="009900"/>
                      </a:solidFill>
                      <a:prstDash val="solid"/>
                      <a:round/>
                      <a:headEnd type="none" w="med" len="med"/>
                      <a:tailEnd type="none" w="med" len="med"/>
                    </a:lnL>
                    <a:lnR w="28575" cap="flat" cmpd="sng" algn="ctr">
                      <a:solidFill>
                        <a:srgbClr val="009900"/>
                      </a:solidFill>
                      <a:prstDash val="solid"/>
                      <a:round/>
                      <a:headEnd type="none" w="med" len="med"/>
                      <a:tailEnd type="none" w="med" len="med"/>
                    </a:lnR>
                    <a:lnT w="28575" cap="flat" cmpd="sng" algn="ctr">
                      <a:solidFill>
                        <a:srgbClr val="009900"/>
                      </a:solidFill>
                      <a:prstDash val="solid"/>
                      <a:round/>
                      <a:headEnd type="none" w="med" len="med"/>
                      <a:tailEnd type="none" w="med" len="med"/>
                    </a:lnT>
                    <a:lnB w="28575" cap="flat" cmpd="sng" algn="ctr">
                      <a:solidFill>
                        <a:srgbClr val="009900"/>
                      </a:solidFill>
                      <a:prstDash val="solid"/>
                      <a:round/>
                      <a:headEnd type="none" w="med" len="med"/>
                      <a:tailEnd type="none" w="med" len="med"/>
                    </a:lnB>
                    <a:lnTlToBr>
                      <a:noFill/>
                    </a:lnTlToBr>
                    <a:lnBlToTr>
                      <a:noFill/>
                    </a:lnBlToTr>
                    <a:noFill/>
                  </a:tcPr>
                </a:tc>
              </a:tr>
              <a:tr h="614363">
                <a:tc>
                  <a:txBody>
                    <a:bodyPr/>
                    <a:lstStyle/>
                    <a:p>
                      <a:pPr marL="0" marR="0" lvl="0" indent="0" algn="ctr" defTabSz="914400" rtl="0" eaLnBrk="1" fontAlgn="base" latinLnBrk="0" hangingPunct="1">
                        <a:lnSpc>
                          <a:spcPct val="100000"/>
                        </a:lnSpc>
                        <a:spcBef>
                          <a:spcPct val="20000"/>
                        </a:spcBef>
                        <a:spcAft>
                          <a:spcPct val="20000"/>
                        </a:spcAft>
                        <a:buClrTx/>
                        <a:buSzTx/>
                        <a:buFontTx/>
                        <a:buNone/>
                        <a:tabLst>
                          <a:tab pos="5332413" algn="l"/>
                        </a:tabLst>
                      </a:pPr>
                      <a:r>
                        <a:rPr kumimoji="0" lang="en-GB" sz="3000" b="0" i="0" u="none" strike="noStrike" cap="none" normalizeH="0" baseline="0" smtClean="0">
                          <a:ln>
                            <a:noFill/>
                          </a:ln>
                          <a:solidFill>
                            <a:schemeClr val="tx1"/>
                          </a:solidFill>
                          <a:effectLst/>
                          <a:latin typeface="Garamond" pitchFamily="18" charset="0"/>
                          <a:cs typeface="Times New Roman" pitchFamily="18" charset="0"/>
                        </a:rPr>
                        <a:t>Visit the sick</a:t>
                      </a:r>
                      <a:endParaRPr kumimoji="0" lang="en-GB" sz="3000" b="0" i="0" u="none" strike="noStrike" cap="none" normalizeH="0" baseline="0" smtClean="0">
                        <a:ln>
                          <a:noFill/>
                        </a:ln>
                        <a:solidFill>
                          <a:schemeClr val="tx1"/>
                        </a:solidFill>
                        <a:effectLst/>
                        <a:latin typeface="Arial" charset="0"/>
                        <a:cs typeface="Arial" charset="0"/>
                      </a:endParaRPr>
                    </a:p>
                  </a:txBody>
                  <a:tcPr anchor="ctr" horzOverflow="overflow">
                    <a:lnL w="28575" cap="flat" cmpd="sng" algn="ctr">
                      <a:solidFill>
                        <a:srgbClr val="009900"/>
                      </a:solidFill>
                      <a:prstDash val="solid"/>
                      <a:round/>
                      <a:headEnd type="none" w="med" len="med"/>
                      <a:tailEnd type="none" w="med" len="med"/>
                    </a:lnL>
                    <a:lnR w="28575" cap="flat" cmpd="sng" algn="ctr">
                      <a:solidFill>
                        <a:srgbClr val="009900"/>
                      </a:solidFill>
                      <a:prstDash val="solid"/>
                      <a:round/>
                      <a:headEnd type="none" w="med" len="med"/>
                      <a:tailEnd type="none" w="med" len="med"/>
                    </a:lnR>
                    <a:lnT w="28575" cap="flat" cmpd="sng" algn="ctr">
                      <a:solidFill>
                        <a:srgbClr val="009900"/>
                      </a:solidFill>
                      <a:prstDash val="solid"/>
                      <a:round/>
                      <a:headEnd type="none" w="med" len="med"/>
                      <a:tailEnd type="none" w="med" len="med"/>
                    </a:lnT>
                    <a:lnB w="28575" cap="flat" cmpd="sng" algn="ctr">
                      <a:solidFill>
                        <a:srgbClr val="009900"/>
                      </a:solidFill>
                      <a:prstDash val="solid"/>
                      <a:round/>
                      <a:headEnd type="none" w="med" len="med"/>
                      <a:tailEnd type="none" w="med" len="med"/>
                    </a:lnB>
                    <a:lnTlToBr>
                      <a:noFill/>
                    </a:lnTlToBr>
                    <a:lnBlToTr>
                      <a:noFill/>
                    </a:lnBlToTr>
                    <a:noFill/>
                  </a:tcPr>
                </a:tc>
              </a:tr>
              <a:tr h="615950">
                <a:tc>
                  <a:txBody>
                    <a:bodyPr/>
                    <a:lstStyle/>
                    <a:p>
                      <a:pPr marL="0" marR="0" lvl="0" indent="0" algn="ctr" defTabSz="914400" rtl="0" eaLnBrk="1" fontAlgn="base" latinLnBrk="0" hangingPunct="1">
                        <a:lnSpc>
                          <a:spcPct val="100000"/>
                        </a:lnSpc>
                        <a:spcBef>
                          <a:spcPct val="20000"/>
                        </a:spcBef>
                        <a:spcAft>
                          <a:spcPct val="20000"/>
                        </a:spcAft>
                        <a:buClrTx/>
                        <a:buSzTx/>
                        <a:buFontTx/>
                        <a:buNone/>
                        <a:tabLst>
                          <a:tab pos="5332413" algn="l"/>
                        </a:tabLst>
                      </a:pPr>
                      <a:r>
                        <a:rPr kumimoji="0" lang="en-GB" sz="3000" b="0" i="0" u="none" strike="noStrike" cap="none" normalizeH="0" baseline="0" smtClean="0">
                          <a:ln>
                            <a:noFill/>
                          </a:ln>
                          <a:solidFill>
                            <a:schemeClr val="tx1"/>
                          </a:solidFill>
                          <a:effectLst/>
                          <a:latin typeface="Garamond" pitchFamily="18" charset="0"/>
                          <a:cs typeface="Times New Roman" pitchFamily="18" charset="0"/>
                        </a:rPr>
                        <a:t>Visit the imprisoned</a:t>
                      </a:r>
                      <a:endParaRPr kumimoji="0" lang="en-GB" sz="3000" b="0" i="0" u="none" strike="noStrike" cap="none" normalizeH="0" baseline="0" smtClean="0">
                        <a:ln>
                          <a:noFill/>
                        </a:ln>
                        <a:solidFill>
                          <a:schemeClr val="tx1"/>
                        </a:solidFill>
                        <a:effectLst/>
                        <a:latin typeface="Arial" charset="0"/>
                        <a:cs typeface="Arial" charset="0"/>
                      </a:endParaRPr>
                    </a:p>
                  </a:txBody>
                  <a:tcPr anchor="ctr" horzOverflow="overflow">
                    <a:lnL w="28575" cap="flat" cmpd="sng" algn="ctr">
                      <a:solidFill>
                        <a:srgbClr val="009900"/>
                      </a:solidFill>
                      <a:prstDash val="solid"/>
                      <a:round/>
                      <a:headEnd type="none" w="med" len="med"/>
                      <a:tailEnd type="none" w="med" len="med"/>
                    </a:lnL>
                    <a:lnR w="28575" cap="flat" cmpd="sng" algn="ctr">
                      <a:solidFill>
                        <a:srgbClr val="009900"/>
                      </a:solidFill>
                      <a:prstDash val="solid"/>
                      <a:round/>
                      <a:headEnd type="none" w="med" len="med"/>
                      <a:tailEnd type="none" w="med" len="med"/>
                    </a:lnR>
                    <a:lnT w="28575" cap="flat" cmpd="sng" algn="ctr">
                      <a:solidFill>
                        <a:srgbClr val="009900"/>
                      </a:solidFill>
                      <a:prstDash val="solid"/>
                      <a:round/>
                      <a:headEnd type="none" w="med" len="med"/>
                      <a:tailEnd type="none" w="med" len="med"/>
                    </a:lnT>
                    <a:lnB w="28575" cap="flat" cmpd="sng" algn="ctr">
                      <a:solidFill>
                        <a:srgbClr val="009900"/>
                      </a:solidFill>
                      <a:prstDash val="solid"/>
                      <a:round/>
                      <a:headEnd type="none" w="med" len="med"/>
                      <a:tailEnd type="none" w="med" len="med"/>
                    </a:lnB>
                    <a:lnTlToBr>
                      <a:noFill/>
                    </a:lnTlToBr>
                    <a:lnBlToTr>
                      <a:noFill/>
                    </a:lnBlToTr>
                    <a:noFill/>
                  </a:tcPr>
                </a:tc>
              </a:tr>
              <a:tr h="614363">
                <a:tc>
                  <a:txBody>
                    <a:bodyPr/>
                    <a:lstStyle/>
                    <a:p>
                      <a:pPr marL="0" marR="0" lvl="0" indent="0" algn="ctr" defTabSz="914400" rtl="0" eaLnBrk="1" fontAlgn="base" latinLnBrk="0" hangingPunct="1">
                        <a:lnSpc>
                          <a:spcPct val="100000"/>
                        </a:lnSpc>
                        <a:spcBef>
                          <a:spcPct val="20000"/>
                        </a:spcBef>
                        <a:spcAft>
                          <a:spcPct val="20000"/>
                        </a:spcAft>
                        <a:buClrTx/>
                        <a:buSzTx/>
                        <a:buFontTx/>
                        <a:buNone/>
                        <a:tabLst>
                          <a:tab pos="5332413" algn="l"/>
                        </a:tabLst>
                      </a:pPr>
                      <a:r>
                        <a:rPr kumimoji="0" lang="en-GB" sz="3000" b="0" i="0" u="none" strike="noStrike" cap="none" normalizeH="0" baseline="0" smtClean="0">
                          <a:ln>
                            <a:noFill/>
                          </a:ln>
                          <a:solidFill>
                            <a:schemeClr val="tx1"/>
                          </a:solidFill>
                          <a:effectLst/>
                          <a:latin typeface="Garamond" pitchFamily="18" charset="0"/>
                          <a:cs typeface="Times New Roman" pitchFamily="18" charset="0"/>
                        </a:rPr>
                        <a:t>Bury the dead</a:t>
                      </a:r>
                      <a:endParaRPr kumimoji="0" lang="en-GB" sz="3000" b="0" i="0" u="none" strike="noStrike" cap="none" normalizeH="0" baseline="0" smtClean="0">
                        <a:ln>
                          <a:noFill/>
                        </a:ln>
                        <a:solidFill>
                          <a:schemeClr val="tx1"/>
                        </a:solidFill>
                        <a:effectLst/>
                        <a:latin typeface="Arial" charset="0"/>
                        <a:cs typeface="Arial" charset="0"/>
                      </a:endParaRPr>
                    </a:p>
                  </a:txBody>
                  <a:tcPr anchor="ctr" horzOverflow="overflow">
                    <a:lnL w="28575" cap="flat" cmpd="sng" algn="ctr">
                      <a:solidFill>
                        <a:srgbClr val="009900"/>
                      </a:solidFill>
                      <a:prstDash val="solid"/>
                      <a:round/>
                      <a:headEnd type="none" w="med" len="med"/>
                      <a:tailEnd type="none" w="med" len="med"/>
                    </a:lnL>
                    <a:lnR w="28575" cap="flat" cmpd="sng" algn="ctr">
                      <a:solidFill>
                        <a:srgbClr val="009900"/>
                      </a:solidFill>
                      <a:prstDash val="solid"/>
                      <a:round/>
                      <a:headEnd type="none" w="med" len="med"/>
                      <a:tailEnd type="none" w="med" len="med"/>
                    </a:lnR>
                    <a:lnT w="28575" cap="flat" cmpd="sng" algn="ctr">
                      <a:solidFill>
                        <a:srgbClr val="009900"/>
                      </a:solidFill>
                      <a:prstDash val="solid"/>
                      <a:round/>
                      <a:headEnd type="none" w="med" len="med"/>
                      <a:tailEnd type="none" w="med" len="med"/>
                    </a:lnT>
                    <a:lnB w="28575" cap="flat" cmpd="sng" algn="ctr">
                      <a:solidFill>
                        <a:srgbClr val="009900"/>
                      </a:solidFill>
                      <a:prstDash val="solid"/>
                      <a:round/>
                      <a:headEnd type="none" w="med" len="med"/>
                      <a:tailEnd type="none" w="med" len="med"/>
                    </a:lnB>
                    <a:lnTlToBr>
                      <a:noFill/>
                    </a:lnTlToBr>
                    <a:lnBlToTr>
                      <a:noFill/>
                    </a:lnBlToTr>
                    <a:noFill/>
                  </a:tcPr>
                </a:tc>
              </a:tr>
            </a:tbl>
          </a:graphicData>
        </a:graphic>
      </p:graphicFrame>
      <p:sp>
        <p:nvSpPr>
          <p:cNvPr id="39961" name="Title 5"/>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Acts of charity (4)</a:t>
            </a: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a:hlinkClick r:id="" action="ppaction://noaction" highlightClick="1"/>
          </p:cNvPr>
          <p:cNvSpPr>
            <a:spLocks noChangeArrowheads="1"/>
          </p:cNvSpPr>
          <p:nvPr/>
        </p:nvSpPr>
        <p:spPr bwMode="auto">
          <a:xfrm>
            <a:off x="179388" y="188913"/>
            <a:ext cx="4392612" cy="576262"/>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US" altLang="en-US" sz="1800">
                <a:solidFill>
                  <a:schemeClr val="tx1"/>
                </a:solidFill>
              </a:rPr>
              <a:t>Acts of charity</a:t>
            </a:r>
          </a:p>
        </p:txBody>
      </p:sp>
      <p:pic>
        <p:nvPicPr>
          <p:cNvPr id="4096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6" descr="57195 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947738"/>
            <a:ext cx="3832225"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00426" name="Group 42"/>
          <p:cNvGraphicFramePr>
            <a:graphicFrameLocks noGrp="1"/>
          </p:cNvGraphicFramePr>
          <p:nvPr/>
        </p:nvGraphicFramePr>
        <p:xfrm>
          <a:off x="4211638" y="971550"/>
          <a:ext cx="4743450" cy="5180014"/>
        </p:xfrm>
        <a:graphic>
          <a:graphicData uri="http://schemas.openxmlformats.org/drawingml/2006/table">
            <a:tbl>
              <a:tblPr/>
              <a:tblGrid>
                <a:gridCol w="4743450"/>
              </a:tblGrid>
              <a:tr h="87312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332413" algn="l"/>
                        </a:tabLst>
                      </a:pPr>
                      <a:r>
                        <a:rPr kumimoji="0" lang="en-GB" sz="2400" b="1" i="0" u="none" strike="noStrike" cap="none" normalizeH="0" baseline="0" dirty="0" smtClean="0">
                          <a:ln>
                            <a:noFill/>
                          </a:ln>
                          <a:solidFill>
                            <a:srgbClr val="FFFFFF"/>
                          </a:solidFill>
                          <a:effectLst/>
                          <a:latin typeface="Garamond" pitchFamily="18" charset="0"/>
                          <a:cs typeface="Times New Roman" pitchFamily="18" charset="0"/>
                        </a:rPr>
                        <a:t>SPIRITUAL </a:t>
                      </a:r>
                      <a:br>
                        <a:rPr kumimoji="0" lang="en-GB" sz="2400" b="1" i="0" u="none" strike="noStrike" cap="none" normalizeH="0" baseline="0" dirty="0" smtClean="0">
                          <a:ln>
                            <a:noFill/>
                          </a:ln>
                          <a:solidFill>
                            <a:srgbClr val="FFFFFF"/>
                          </a:solidFill>
                          <a:effectLst/>
                          <a:latin typeface="Garamond" pitchFamily="18" charset="0"/>
                          <a:cs typeface="Times New Roman" pitchFamily="18" charset="0"/>
                        </a:rPr>
                      </a:br>
                      <a:r>
                        <a:rPr kumimoji="0" lang="en-GB" sz="2400" b="1" i="0" u="none" strike="noStrike" cap="none" normalizeH="0" baseline="0" dirty="0" smtClean="0">
                          <a:ln>
                            <a:noFill/>
                          </a:ln>
                          <a:solidFill>
                            <a:srgbClr val="FFFFFF"/>
                          </a:solidFill>
                          <a:effectLst/>
                          <a:latin typeface="Garamond" pitchFamily="18" charset="0"/>
                          <a:cs typeface="Times New Roman" pitchFamily="18" charset="0"/>
                        </a:rPr>
                        <a:t>WORKS OF MERCY</a:t>
                      </a:r>
                      <a:endParaRPr kumimoji="0" lang="en-GB" sz="2400" b="0" i="0" u="none" strike="noStrike" cap="none" normalizeH="0" baseline="0" dirty="0" smtClean="0">
                        <a:ln>
                          <a:noFill/>
                        </a:ln>
                        <a:solidFill>
                          <a:schemeClr val="tx1"/>
                        </a:solidFill>
                        <a:effectLst/>
                        <a:latin typeface="Arial" charset="0"/>
                        <a:cs typeface="Arial" charset="0"/>
                      </a:endParaRPr>
                    </a:p>
                  </a:txBody>
                  <a:tcPr anchor="ctr" horzOverflow="overflow">
                    <a:lnL w="28575" cap="flat" cmpd="sng" algn="ctr">
                      <a:solidFill>
                        <a:srgbClr val="009900"/>
                      </a:solidFill>
                      <a:prstDash val="solid"/>
                      <a:round/>
                      <a:headEnd type="none" w="med" len="med"/>
                      <a:tailEnd type="none" w="med" len="med"/>
                    </a:lnL>
                    <a:lnR w="28575" cap="flat" cmpd="sng" algn="ctr">
                      <a:solidFill>
                        <a:srgbClr val="009900"/>
                      </a:solidFill>
                      <a:prstDash val="solid"/>
                      <a:round/>
                      <a:headEnd type="none" w="med" len="med"/>
                      <a:tailEnd type="none" w="med" len="med"/>
                    </a:lnR>
                    <a:lnT w="28575" cap="flat" cmpd="sng" algn="ctr">
                      <a:solidFill>
                        <a:srgbClr val="009900"/>
                      </a:solidFill>
                      <a:prstDash val="solid"/>
                      <a:round/>
                      <a:headEnd type="none" w="med" len="med"/>
                      <a:tailEnd type="none" w="med" len="med"/>
                    </a:lnT>
                    <a:lnB w="28575" cap="flat" cmpd="sng" algn="ctr">
                      <a:solidFill>
                        <a:srgbClr val="009900"/>
                      </a:solidFill>
                      <a:prstDash val="solid"/>
                      <a:round/>
                      <a:headEnd type="none" w="med" len="med"/>
                      <a:tailEnd type="none" w="med" len="med"/>
                    </a:lnB>
                    <a:lnTlToBr>
                      <a:noFill/>
                    </a:lnTlToBr>
                    <a:lnBlToTr>
                      <a:noFill/>
                    </a:lnBlToTr>
                    <a:solidFill>
                      <a:srgbClr val="009900"/>
                    </a:solidFill>
                  </a:tcPr>
                </a:tc>
              </a:tr>
              <a:tr h="615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tab pos="5332413" algn="l"/>
                        </a:tabLst>
                      </a:pPr>
                      <a:endParaRPr kumimoji="0" lang="en-US" sz="3000" b="0" i="0" u="none" strike="noStrike" cap="none" normalizeH="0" baseline="0" dirty="0" smtClean="0">
                        <a:ln>
                          <a:noFill/>
                        </a:ln>
                        <a:solidFill>
                          <a:schemeClr val="tx1"/>
                        </a:solidFill>
                        <a:effectLst/>
                        <a:latin typeface="Garamond" pitchFamily="18" charset="0"/>
                        <a:cs typeface="Arial" charset="0"/>
                      </a:endParaRPr>
                    </a:p>
                  </a:txBody>
                  <a:tcPr anchor="ctr" horzOverflow="overflow">
                    <a:lnL w="28575" cap="flat" cmpd="sng" algn="ctr">
                      <a:solidFill>
                        <a:srgbClr val="009900"/>
                      </a:solidFill>
                      <a:prstDash val="solid"/>
                      <a:round/>
                      <a:headEnd type="none" w="med" len="med"/>
                      <a:tailEnd type="none" w="med" len="med"/>
                    </a:lnL>
                    <a:lnR w="28575" cap="flat" cmpd="sng" algn="ctr">
                      <a:solidFill>
                        <a:srgbClr val="009900"/>
                      </a:solidFill>
                      <a:prstDash val="solid"/>
                      <a:round/>
                      <a:headEnd type="none" w="med" len="med"/>
                      <a:tailEnd type="none" w="med" len="med"/>
                    </a:lnR>
                    <a:lnT w="28575" cap="flat" cmpd="sng" algn="ctr">
                      <a:solidFill>
                        <a:srgbClr val="009900"/>
                      </a:solidFill>
                      <a:prstDash val="solid"/>
                      <a:round/>
                      <a:headEnd type="none" w="med" len="med"/>
                      <a:tailEnd type="none" w="med" len="med"/>
                    </a:lnT>
                    <a:lnB w="28575" cap="flat" cmpd="sng" algn="ctr">
                      <a:solidFill>
                        <a:srgbClr val="009900"/>
                      </a:solidFill>
                      <a:prstDash val="solid"/>
                      <a:round/>
                      <a:headEnd type="none" w="med" len="med"/>
                      <a:tailEnd type="none" w="med" len="med"/>
                    </a:lnB>
                    <a:lnTlToBr>
                      <a:noFill/>
                    </a:lnTlToBr>
                    <a:lnBlToTr>
                      <a:noFill/>
                    </a:lnBlToTr>
                    <a:noFill/>
                  </a:tcPr>
                </a:tc>
              </a:tr>
              <a:tr h="614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tab pos="5332413" algn="l"/>
                        </a:tabLst>
                      </a:pPr>
                      <a:endParaRPr kumimoji="0" lang="en-US" sz="3000" b="0" i="0" u="none" strike="noStrike" cap="none" normalizeH="0" baseline="0" dirty="0" smtClean="0">
                        <a:ln>
                          <a:noFill/>
                        </a:ln>
                        <a:solidFill>
                          <a:schemeClr val="tx1"/>
                        </a:solidFill>
                        <a:effectLst/>
                        <a:latin typeface="Garamond" pitchFamily="18" charset="0"/>
                        <a:cs typeface="Arial" charset="0"/>
                      </a:endParaRPr>
                    </a:p>
                  </a:txBody>
                  <a:tcPr anchor="ctr" horzOverflow="overflow">
                    <a:lnL w="28575" cap="flat" cmpd="sng" algn="ctr">
                      <a:solidFill>
                        <a:srgbClr val="009900"/>
                      </a:solidFill>
                      <a:prstDash val="solid"/>
                      <a:round/>
                      <a:headEnd type="none" w="med" len="med"/>
                      <a:tailEnd type="none" w="med" len="med"/>
                    </a:lnL>
                    <a:lnR w="28575" cap="flat" cmpd="sng" algn="ctr">
                      <a:solidFill>
                        <a:srgbClr val="009900"/>
                      </a:solidFill>
                      <a:prstDash val="solid"/>
                      <a:round/>
                      <a:headEnd type="none" w="med" len="med"/>
                      <a:tailEnd type="none" w="med" len="med"/>
                    </a:lnR>
                    <a:lnT w="28575" cap="flat" cmpd="sng" algn="ctr">
                      <a:solidFill>
                        <a:srgbClr val="009900"/>
                      </a:solidFill>
                      <a:prstDash val="solid"/>
                      <a:round/>
                      <a:headEnd type="none" w="med" len="med"/>
                      <a:tailEnd type="none" w="med" len="med"/>
                    </a:lnT>
                    <a:lnB w="28575" cap="flat" cmpd="sng" algn="ctr">
                      <a:solidFill>
                        <a:srgbClr val="009900"/>
                      </a:solidFill>
                      <a:prstDash val="solid"/>
                      <a:round/>
                      <a:headEnd type="none" w="med" len="med"/>
                      <a:tailEnd type="none" w="med" len="med"/>
                    </a:lnB>
                    <a:lnTlToBr>
                      <a:noFill/>
                    </a:lnTlToBr>
                    <a:lnBlToTr>
                      <a:noFill/>
                    </a:lnBlToTr>
                    <a:noFill/>
                  </a:tcPr>
                </a:tc>
              </a:tr>
              <a:tr h="615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tab pos="5332413" algn="l"/>
                        </a:tabLst>
                      </a:pPr>
                      <a:endParaRPr kumimoji="0" lang="en-US" sz="3000" b="0" i="0" u="none" strike="noStrike" cap="none" normalizeH="0" baseline="0" dirty="0" smtClean="0">
                        <a:ln>
                          <a:noFill/>
                        </a:ln>
                        <a:solidFill>
                          <a:schemeClr val="tx1"/>
                        </a:solidFill>
                        <a:effectLst/>
                        <a:latin typeface="Garamond" pitchFamily="18" charset="0"/>
                        <a:cs typeface="Arial" charset="0"/>
                      </a:endParaRPr>
                    </a:p>
                  </a:txBody>
                  <a:tcPr anchor="ctr" horzOverflow="overflow">
                    <a:lnL w="28575" cap="flat" cmpd="sng" algn="ctr">
                      <a:solidFill>
                        <a:srgbClr val="009900"/>
                      </a:solidFill>
                      <a:prstDash val="solid"/>
                      <a:round/>
                      <a:headEnd type="none" w="med" len="med"/>
                      <a:tailEnd type="none" w="med" len="med"/>
                    </a:lnL>
                    <a:lnR w="28575" cap="flat" cmpd="sng" algn="ctr">
                      <a:solidFill>
                        <a:srgbClr val="009900"/>
                      </a:solidFill>
                      <a:prstDash val="solid"/>
                      <a:round/>
                      <a:headEnd type="none" w="med" len="med"/>
                      <a:tailEnd type="none" w="med" len="med"/>
                    </a:lnR>
                    <a:lnT w="28575" cap="flat" cmpd="sng" algn="ctr">
                      <a:solidFill>
                        <a:srgbClr val="009900"/>
                      </a:solidFill>
                      <a:prstDash val="solid"/>
                      <a:round/>
                      <a:headEnd type="none" w="med" len="med"/>
                      <a:tailEnd type="none" w="med" len="med"/>
                    </a:lnT>
                    <a:lnB w="28575" cap="flat" cmpd="sng" algn="ctr">
                      <a:solidFill>
                        <a:srgbClr val="009900"/>
                      </a:solidFill>
                      <a:prstDash val="solid"/>
                      <a:round/>
                      <a:headEnd type="none" w="med" len="med"/>
                      <a:tailEnd type="none" w="med" len="med"/>
                    </a:lnB>
                    <a:lnTlToBr>
                      <a:noFill/>
                    </a:lnTlToBr>
                    <a:lnBlToTr>
                      <a:noFill/>
                    </a:lnBlToTr>
                    <a:noFill/>
                  </a:tcPr>
                </a:tc>
              </a:tr>
              <a:tr h="615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tab pos="5332413" algn="l"/>
                        </a:tabLst>
                      </a:pPr>
                      <a:endParaRPr kumimoji="0" lang="en-US" sz="3000" b="0" i="0" u="none" strike="noStrike" cap="none" normalizeH="0" baseline="0" dirty="0" smtClean="0">
                        <a:ln>
                          <a:noFill/>
                        </a:ln>
                        <a:solidFill>
                          <a:schemeClr val="tx1"/>
                        </a:solidFill>
                        <a:effectLst/>
                        <a:latin typeface="Garamond" pitchFamily="18" charset="0"/>
                        <a:cs typeface="Arial" charset="0"/>
                      </a:endParaRPr>
                    </a:p>
                  </a:txBody>
                  <a:tcPr anchor="ctr" horzOverflow="overflow">
                    <a:lnL w="28575" cap="flat" cmpd="sng" algn="ctr">
                      <a:solidFill>
                        <a:srgbClr val="009900"/>
                      </a:solidFill>
                      <a:prstDash val="solid"/>
                      <a:round/>
                      <a:headEnd type="none" w="med" len="med"/>
                      <a:tailEnd type="none" w="med" len="med"/>
                    </a:lnL>
                    <a:lnR w="28575" cap="flat" cmpd="sng" algn="ctr">
                      <a:solidFill>
                        <a:srgbClr val="009900"/>
                      </a:solidFill>
                      <a:prstDash val="solid"/>
                      <a:round/>
                      <a:headEnd type="none" w="med" len="med"/>
                      <a:tailEnd type="none" w="med" len="med"/>
                    </a:lnR>
                    <a:lnT w="28575" cap="flat" cmpd="sng" algn="ctr">
                      <a:solidFill>
                        <a:srgbClr val="009900"/>
                      </a:solidFill>
                      <a:prstDash val="solid"/>
                      <a:round/>
                      <a:headEnd type="none" w="med" len="med"/>
                      <a:tailEnd type="none" w="med" len="med"/>
                    </a:lnT>
                    <a:lnB w="28575" cap="flat" cmpd="sng" algn="ctr">
                      <a:solidFill>
                        <a:srgbClr val="009900"/>
                      </a:solidFill>
                      <a:prstDash val="solid"/>
                      <a:round/>
                      <a:headEnd type="none" w="med" len="med"/>
                      <a:tailEnd type="none" w="med" len="med"/>
                    </a:lnB>
                    <a:lnTlToBr>
                      <a:noFill/>
                    </a:lnTlToBr>
                    <a:lnBlToTr>
                      <a:noFill/>
                    </a:lnBlToTr>
                    <a:noFill/>
                  </a:tcPr>
                </a:tc>
              </a:tr>
              <a:tr h="614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tab pos="5332413" algn="l"/>
                        </a:tabLst>
                      </a:pPr>
                      <a:endParaRPr kumimoji="0" lang="en-US" sz="3000" b="0" i="0" u="none" strike="noStrike" cap="none" normalizeH="0" baseline="0" dirty="0" smtClean="0">
                        <a:ln>
                          <a:noFill/>
                        </a:ln>
                        <a:solidFill>
                          <a:schemeClr val="tx1"/>
                        </a:solidFill>
                        <a:effectLst/>
                        <a:latin typeface="Garamond" pitchFamily="18" charset="0"/>
                        <a:cs typeface="Arial" charset="0"/>
                      </a:endParaRPr>
                    </a:p>
                  </a:txBody>
                  <a:tcPr anchor="ctr" horzOverflow="overflow">
                    <a:lnL w="28575" cap="flat" cmpd="sng" algn="ctr">
                      <a:solidFill>
                        <a:srgbClr val="009900"/>
                      </a:solidFill>
                      <a:prstDash val="solid"/>
                      <a:round/>
                      <a:headEnd type="none" w="med" len="med"/>
                      <a:tailEnd type="none" w="med" len="med"/>
                    </a:lnL>
                    <a:lnR w="28575" cap="flat" cmpd="sng" algn="ctr">
                      <a:solidFill>
                        <a:srgbClr val="009900"/>
                      </a:solidFill>
                      <a:prstDash val="solid"/>
                      <a:round/>
                      <a:headEnd type="none" w="med" len="med"/>
                      <a:tailEnd type="none" w="med" len="med"/>
                    </a:lnR>
                    <a:lnT w="28575" cap="flat" cmpd="sng" algn="ctr">
                      <a:solidFill>
                        <a:srgbClr val="009900"/>
                      </a:solidFill>
                      <a:prstDash val="solid"/>
                      <a:round/>
                      <a:headEnd type="none" w="med" len="med"/>
                      <a:tailEnd type="none" w="med" len="med"/>
                    </a:lnT>
                    <a:lnB w="28575" cap="flat" cmpd="sng" algn="ctr">
                      <a:solidFill>
                        <a:srgbClr val="009900"/>
                      </a:solidFill>
                      <a:prstDash val="solid"/>
                      <a:round/>
                      <a:headEnd type="none" w="med" len="med"/>
                      <a:tailEnd type="none" w="med" len="med"/>
                    </a:lnB>
                    <a:lnTlToBr>
                      <a:noFill/>
                    </a:lnTlToBr>
                    <a:lnBlToTr>
                      <a:noFill/>
                    </a:lnBlToTr>
                    <a:noFill/>
                  </a:tcPr>
                </a:tc>
              </a:tr>
              <a:tr h="615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tab pos="5332413" algn="l"/>
                        </a:tabLst>
                      </a:pPr>
                      <a:endParaRPr kumimoji="0" lang="en-US" sz="3000" b="0" i="0" u="none" strike="noStrike" cap="none" normalizeH="0" baseline="0" dirty="0" smtClean="0">
                        <a:ln>
                          <a:noFill/>
                        </a:ln>
                        <a:solidFill>
                          <a:schemeClr val="tx1"/>
                        </a:solidFill>
                        <a:effectLst/>
                        <a:latin typeface="Garamond" pitchFamily="18" charset="0"/>
                        <a:cs typeface="Arial" charset="0"/>
                      </a:endParaRPr>
                    </a:p>
                  </a:txBody>
                  <a:tcPr anchor="ctr" horzOverflow="overflow">
                    <a:lnL w="28575" cap="flat" cmpd="sng" algn="ctr">
                      <a:solidFill>
                        <a:srgbClr val="009900"/>
                      </a:solidFill>
                      <a:prstDash val="solid"/>
                      <a:round/>
                      <a:headEnd type="none" w="med" len="med"/>
                      <a:tailEnd type="none" w="med" len="med"/>
                    </a:lnL>
                    <a:lnR w="28575" cap="flat" cmpd="sng" algn="ctr">
                      <a:solidFill>
                        <a:srgbClr val="009900"/>
                      </a:solidFill>
                      <a:prstDash val="solid"/>
                      <a:round/>
                      <a:headEnd type="none" w="med" len="med"/>
                      <a:tailEnd type="none" w="med" len="med"/>
                    </a:lnR>
                    <a:lnT w="28575" cap="flat" cmpd="sng" algn="ctr">
                      <a:solidFill>
                        <a:srgbClr val="009900"/>
                      </a:solidFill>
                      <a:prstDash val="solid"/>
                      <a:round/>
                      <a:headEnd type="none" w="med" len="med"/>
                      <a:tailEnd type="none" w="med" len="med"/>
                    </a:lnT>
                    <a:lnB w="28575" cap="flat" cmpd="sng" algn="ctr">
                      <a:solidFill>
                        <a:srgbClr val="009900"/>
                      </a:solidFill>
                      <a:prstDash val="solid"/>
                      <a:round/>
                      <a:headEnd type="none" w="med" len="med"/>
                      <a:tailEnd type="none" w="med" len="med"/>
                    </a:lnB>
                    <a:lnTlToBr>
                      <a:noFill/>
                    </a:lnTlToBr>
                    <a:lnBlToTr>
                      <a:noFill/>
                    </a:lnBlToTr>
                    <a:noFill/>
                  </a:tcPr>
                </a:tc>
              </a:tr>
              <a:tr h="614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tab pos="5332413" algn="l"/>
                        </a:tabLst>
                      </a:pPr>
                      <a:endParaRPr kumimoji="0" lang="en-US" sz="3000" b="0" i="0" u="none" strike="noStrike" cap="none" normalizeH="0" baseline="0" dirty="0" smtClean="0">
                        <a:ln>
                          <a:noFill/>
                        </a:ln>
                        <a:solidFill>
                          <a:schemeClr val="tx1"/>
                        </a:solidFill>
                        <a:effectLst/>
                        <a:latin typeface="Garamond" pitchFamily="18" charset="0"/>
                        <a:cs typeface="Arial" charset="0"/>
                      </a:endParaRPr>
                    </a:p>
                  </a:txBody>
                  <a:tcPr anchor="ctr" horzOverflow="overflow">
                    <a:lnL w="28575" cap="flat" cmpd="sng" algn="ctr">
                      <a:solidFill>
                        <a:srgbClr val="009900"/>
                      </a:solidFill>
                      <a:prstDash val="solid"/>
                      <a:round/>
                      <a:headEnd type="none" w="med" len="med"/>
                      <a:tailEnd type="none" w="med" len="med"/>
                    </a:lnL>
                    <a:lnR w="28575" cap="flat" cmpd="sng" algn="ctr">
                      <a:solidFill>
                        <a:srgbClr val="009900"/>
                      </a:solidFill>
                      <a:prstDash val="solid"/>
                      <a:round/>
                      <a:headEnd type="none" w="med" len="med"/>
                      <a:tailEnd type="none" w="med" len="med"/>
                    </a:lnR>
                    <a:lnT w="28575" cap="flat" cmpd="sng" algn="ctr">
                      <a:solidFill>
                        <a:srgbClr val="009900"/>
                      </a:solidFill>
                      <a:prstDash val="solid"/>
                      <a:round/>
                      <a:headEnd type="none" w="med" len="med"/>
                      <a:tailEnd type="none" w="med" len="med"/>
                    </a:lnT>
                    <a:lnB w="28575" cap="flat" cmpd="sng" algn="ctr">
                      <a:solidFill>
                        <a:srgbClr val="009900"/>
                      </a:solidFill>
                      <a:prstDash val="solid"/>
                      <a:round/>
                      <a:headEnd type="none" w="med" len="med"/>
                      <a:tailEnd type="none" w="med" len="med"/>
                    </a:lnB>
                    <a:lnTlToBr>
                      <a:noFill/>
                    </a:lnTlToBr>
                    <a:lnBlToTr>
                      <a:noFill/>
                    </a:lnBlToTr>
                    <a:noFill/>
                  </a:tcPr>
                </a:tc>
              </a:tr>
            </a:tbl>
          </a:graphicData>
        </a:graphic>
      </p:graphicFrame>
      <p:sp>
        <p:nvSpPr>
          <p:cNvPr id="40985" name="Title 5"/>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Acts of charity (5)</a:t>
            </a: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62"/>
          <p:cNvSpPr>
            <a:spLocks noChangeArrowheads="1"/>
          </p:cNvSpPr>
          <p:nvPr/>
        </p:nvSpPr>
        <p:spPr bwMode="auto">
          <a:xfrm>
            <a:off x="5364163" y="266700"/>
            <a:ext cx="3527425" cy="2298700"/>
          </a:xfrm>
          <a:prstGeom prst="rect">
            <a:avLst/>
          </a:prstGeom>
          <a:solidFill>
            <a:srgbClr val="EBFFEB">
              <a:alpha val="65097"/>
            </a:srgbClr>
          </a:solidFill>
          <a:ln w="9525" algn="ctr">
            <a:solidFill>
              <a:schemeClr val="bg1"/>
            </a:solidFill>
            <a:miter lim="800000"/>
            <a:headEnd/>
            <a:tailEnd/>
          </a:ln>
        </p:spPr>
        <p:txBody>
          <a:bodyPr anchor="ctr">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GB" altLang="en-US" sz="1800">
                <a:solidFill>
                  <a:srgbClr val="003A00"/>
                </a:solidFill>
              </a:rPr>
              <a:t>This picture </a:t>
            </a:r>
            <a:r>
              <a:rPr lang="en-US" altLang="en-US" sz="1800">
                <a:solidFill>
                  <a:srgbClr val="003A00"/>
                </a:solidFill>
              </a:rPr>
              <a:t>represents the way that the Christian life is often lived out in quiet but constant faithfulness amid the business of daily secular life. Beneath the surface of everyday life a miraculous and extra-ordinary Christian reality can be found.</a:t>
            </a:r>
            <a:endParaRPr lang="en-GB" altLang="en-US" sz="1800">
              <a:solidFill>
                <a:srgbClr val="003A00"/>
              </a:solidFill>
            </a:endParaRPr>
          </a:p>
        </p:txBody>
      </p:sp>
      <p:sp>
        <p:nvSpPr>
          <p:cNvPr id="5123" name="Rectangle 63"/>
          <p:cNvSpPr>
            <a:spLocks noChangeArrowheads="1"/>
          </p:cNvSpPr>
          <p:nvPr/>
        </p:nvSpPr>
        <p:spPr bwMode="auto">
          <a:xfrm>
            <a:off x="323850" y="88900"/>
            <a:ext cx="2735263" cy="1109663"/>
          </a:xfrm>
          <a:prstGeom prst="rect">
            <a:avLst/>
          </a:prstGeom>
          <a:solidFill>
            <a:srgbClr val="EBFFEB">
              <a:alpha val="65097"/>
            </a:srgbClr>
          </a:solidFill>
          <a:ln w="9525" algn="ctr">
            <a:solidFill>
              <a:schemeClr val="bg1"/>
            </a:solidFill>
            <a:miter lim="800000"/>
            <a:headEnd/>
            <a:tailEnd/>
          </a:ln>
        </p:spPr>
        <p:txBody>
          <a:bodyPr anchor="ctr">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GB" altLang="en-US" sz="1800">
                <a:solidFill>
                  <a:srgbClr val="003A00"/>
                </a:solidFill>
              </a:rPr>
              <a:t>Jesus carries his cross </a:t>
            </a:r>
          </a:p>
          <a:p>
            <a:pPr eaLnBrk="1" hangingPunct="1"/>
            <a:r>
              <a:rPr lang="en-GB" altLang="en-US" sz="1600" b="0">
                <a:solidFill>
                  <a:srgbClr val="003A00"/>
                </a:solidFill>
              </a:rPr>
              <a:t>through Cookham High Street. The street becomes like the nave of a church.</a:t>
            </a:r>
          </a:p>
        </p:txBody>
      </p:sp>
      <p:sp>
        <p:nvSpPr>
          <p:cNvPr id="5124" name="Line 64"/>
          <p:cNvSpPr>
            <a:spLocks noChangeShapeType="1"/>
          </p:cNvSpPr>
          <p:nvPr/>
        </p:nvSpPr>
        <p:spPr bwMode="auto">
          <a:xfrm>
            <a:off x="1619250" y="1196975"/>
            <a:ext cx="576263" cy="223202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nchor="ctr"/>
          <a:lstStyle/>
          <a:p>
            <a:endParaRPr lang="en-GB"/>
          </a:p>
        </p:txBody>
      </p:sp>
      <p:sp>
        <p:nvSpPr>
          <p:cNvPr id="5125" name="Rectangle 65"/>
          <p:cNvSpPr>
            <a:spLocks noChangeArrowheads="1"/>
          </p:cNvSpPr>
          <p:nvPr/>
        </p:nvSpPr>
        <p:spPr bwMode="auto">
          <a:xfrm>
            <a:off x="5076825" y="5300663"/>
            <a:ext cx="3889375" cy="865187"/>
          </a:xfrm>
          <a:prstGeom prst="rect">
            <a:avLst/>
          </a:prstGeom>
          <a:solidFill>
            <a:srgbClr val="EBFFEB">
              <a:alpha val="65097"/>
            </a:srgbClr>
          </a:solidFill>
          <a:ln w="9525" algn="ctr">
            <a:solidFill>
              <a:schemeClr val="bg1"/>
            </a:solidFill>
            <a:miter lim="800000"/>
            <a:headEnd/>
            <a:tailEnd/>
          </a:ln>
        </p:spPr>
        <p:txBody>
          <a:bodyPr anchor="ctr">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GB" altLang="en-US" sz="1800">
                <a:solidFill>
                  <a:srgbClr val="003A00"/>
                </a:solidFill>
              </a:rPr>
              <a:t>Carpenters and workmen </a:t>
            </a:r>
          </a:p>
          <a:p>
            <a:pPr eaLnBrk="1" hangingPunct="1"/>
            <a:r>
              <a:rPr lang="en-GB" altLang="en-US" sz="1600" b="0">
                <a:solidFill>
                  <a:srgbClr val="003A00"/>
                </a:solidFill>
              </a:rPr>
              <a:t>are associated with Christ as they follow him in carrying ladders.</a:t>
            </a:r>
          </a:p>
        </p:txBody>
      </p:sp>
      <p:sp>
        <p:nvSpPr>
          <p:cNvPr id="5126" name="Line 66"/>
          <p:cNvSpPr>
            <a:spLocks noChangeShapeType="1"/>
          </p:cNvSpPr>
          <p:nvPr/>
        </p:nvSpPr>
        <p:spPr bwMode="auto">
          <a:xfrm>
            <a:off x="6877050" y="3789363"/>
            <a:ext cx="71438" cy="15113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nchor="ctr"/>
          <a:lstStyle/>
          <a:p>
            <a:endParaRPr lang="en-GB"/>
          </a:p>
        </p:txBody>
      </p:sp>
      <p:sp>
        <p:nvSpPr>
          <p:cNvPr id="5127" name="Title 6"/>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The Personal Christian Life (4)</a:t>
            </a: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AutoShape 2">
            <a:hlinkClick r:id="" action="ppaction://noaction" highlightClick="1"/>
          </p:cNvPr>
          <p:cNvSpPr>
            <a:spLocks noChangeArrowheads="1"/>
          </p:cNvSpPr>
          <p:nvPr/>
        </p:nvSpPr>
        <p:spPr bwMode="auto">
          <a:xfrm>
            <a:off x="179388" y="188913"/>
            <a:ext cx="4392612" cy="576262"/>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US" altLang="en-US" sz="1800">
                <a:solidFill>
                  <a:schemeClr val="tx1"/>
                </a:solidFill>
              </a:rPr>
              <a:t>Acts of charity</a:t>
            </a:r>
          </a:p>
        </p:txBody>
      </p:sp>
      <p:pic>
        <p:nvPicPr>
          <p:cNvPr id="4198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6" descr="57195 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947738"/>
            <a:ext cx="3832225"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00426" name="Group 42"/>
          <p:cNvGraphicFramePr>
            <a:graphicFrameLocks noGrp="1"/>
          </p:cNvGraphicFramePr>
          <p:nvPr/>
        </p:nvGraphicFramePr>
        <p:xfrm>
          <a:off x="4211638" y="971550"/>
          <a:ext cx="4743450" cy="5180014"/>
        </p:xfrm>
        <a:graphic>
          <a:graphicData uri="http://schemas.openxmlformats.org/drawingml/2006/table">
            <a:tbl>
              <a:tblPr/>
              <a:tblGrid>
                <a:gridCol w="4743450"/>
              </a:tblGrid>
              <a:tr h="87312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332413" algn="l"/>
                        </a:tabLst>
                      </a:pPr>
                      <a:r>
                        <a:rPr kumimoji="0" lang="en-GB" sz="2400" b="1" i="0" u="none" strike="noStrike" cap="none" normalizeH="0" baseline="0" smtClean="0">
                          <a:ln>
                            <a:noFill/>
                          </a:ln>
                          <a:solidFill>
                            <a:srgbClr val="FFFFFF"/>
                          </a:solidFill>
                          <a:effectLst/>
                          <a:latin typeface="Garamond" pitchFamily="18" charset="0"/>
                          <a:cs typeface="Times New Roman" pitchFamily="18" charset="0"/>
                        </a:rPr>
                        <a:t>SPIRITUAL </a:t>
                      </a:r>
                      <a:br>
                        <a:rPr kumimoji="0" lang="en-GB" sz="2400" b="1" i="0" u="none" strike="noStrike" cap="none" normalizeH="0" baseline="0" smtClean="0">
                          <a:ln>
                            <a:noFill/>
                          </a:ln>
                          <a:solidFill>
                            <a:srgbClr val="FFFFFF"/>
                          </a:solidFill>
                          <a:effectLst/>
                          <a:latin typeface="Garamond" pitchFamily="18" charset="0"/>
                          <a:cs typeface="Times New Roman" pitchFamily="18" charset="0"/>
                        </a:rPr>
                      </a:br>
                      <a:r>
                        <a:rPr kumimoji="0" lang="en-GB" sz="2400" b="1" i="0" u="none" strike="noStrike" cap="none" normalizeH="0" baseline="0" smtClean="0">
                          <a:ln>
                            <a:noFill/>
                          </a:ln>
                          <a:solidFill>
                            <a:srgbClr val="FFFFFF"/>
                          </a:solidFill>
                          <a:effectLst/>
                          <a:latin typeface="Garamond" pitchFamily="18" charset="0"/>
                          <a:cs typeface="Times New Roman" pitchFamily="18" charset="0"/>
                        </a:rPr>
                        <a:t>WORKS OF MERCY</a:t>
                      </a:r>
                      <a:endParaRPr kumimoji="0" lang="en-GB" sz="2400" b="0" i="0" u="none" strike="noStrike" cap="none" normalizeH="0" baseline="0" smtClean="0">
                        <a:ln>
                          <a:noFill/>
                        </a:ln>
                        <a:solidFill>
                          <a:schemeClr val="tx1"/>
                        </a:solidFill>
                        <a:effectLst/>
                        <a:latin typeface="Arial" charset="0"/>
                        <a:cs typeface="Arial" charset="0"/>
                      </a:endParaRPr>
                    </a:p>
                  </a:txBody>
                  <a:tcPr anchor="ctr" horzOverflow="overflow">
                    <a:lnL w="28575" cap="flat" cmpd="sng" algn="ctr">
                      <a:solidFill>
                        <a:srgbClr val="009900"/>
                      </a:solidFill>
                      <a:prstDash val="solid"/>
                      <a:round/>
                      <a:headEnd type="none" w="med" len="med"/>
                      <a:tailEnd type="none" w="med" len="med"/>
                    </a:lnL>
                    <a:lnR w="28575" cap="flat" cmpd="sng" algn="ctr">
                      <a:solidFill>
                        <a:srgbClr val="009900"/>
                      </a:solidFill>
                      <a:prstDash val="solid"/>
                      <a:round/>
                      <a:headEnd type="none" w="med" len="med"/>
                      <a:tailEnd type="none" w="med" len="med"/>
                    </a:lnR>
                    <a:lnT w="28575" cap="flat" cmpd="sng" algn="ctr">
                      <a:solidFill>
                        <a:srgbClr val="009900"/>
                      </a:solidFill>
                      <a:prstDash val="solid"/>
                      <a:round/>
                      <a:headEnd type="none" w="med" len="med"/>
                      <a:tailEnd type="none" w="med" len="med"/>
                    </a:lnT>
                    <a:lnB w="28575" cap="flat" cmpd="sng" algn="ctr">
                      <a:solidFill>
                        <a:srgbClr val="009900"/>
                      </a:solidFill>
                      <a:prstDash val="solid"/>
                      <a:round/>
                      <a:headEnd type="none" w="med" len="med"/>
                      <a:tailEnd type="none" w="med" len="med"/>
                    </a:lnB>
                    <a:lnTlToBr>
                      <a:noFill/>
                    </a:lnTlToBr>
                    <a:lnBlToTr>
                      <a:noFill/>
                    </a:lnBlToTr>
                    <a:solidFill>
                      <a:srgbClr val="009900"/>
                    </a:solidFill>
                  </a:tcPr>
                </a:tc>
              </a:tr>
              <a:tr h="615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tab pos="5332413" algn="l"/>
                        </a:tabLst>
                      </a:pPr>
                      <a:r>
                        <a:rPr kumimoji="0" lang="en-US" sz="3000" b="0" i="0" u="none" strike="noStrike" cap="none" normalizeH="0" baseline="0" smtClean="0">
                          <a:ln>
                            <a:noFill/>
                          </a:ln>
                          <a:solidFill>
                            <a:schemeClr val="tx1"/>
                          </a:solidFill>
                          <a:effectLst/>
                          <a:latin typeface="Garamond" pitchFamily="18" charset="0"/>
                          <a:cs typeface="Arial" charset="0"/>
                        </a:rPr>
                        <a:t>Convert the sinner</a:t>
                      </a:r>
                    </a:p>
                  </a:txBody>
                  <a:tcPr anchor="ctr" horzOverflow="overflow">
                    <a:lnL w="28575" cap="flat" cmpd="sng" algn="ctr">
                      <a:solidFill>
                        <a:srgbClr val="009900"/>
                      </a:solidFill>
                      <a:prstDash val="solid"/>
                      <a:round/>
                      <a:headEnd type="none" w="med" len="med"/>
                      <a:tailEnd type="none" w="med" len="med"/>
                    </a:lnL>
                    <a:lnR w="28575" cap="flat" cmpd="sng" algn="ctr">
                      <a:solidFill>
                        <a:srgbClr val="009900"/>
                      </a:solidFill>
                      <a:prstDash val="solid"/>
                      <a:round/>
                      <a:headEnd type="none" w="med" len="med"/>
                      <a:tailEnd type="none" w="med" len="med"/>
                    </a:lnR>
                    <a:lnT w="28575" cap="flat" cmpd="sng" algn="ctr">
                      <a:solidFill>
                        <a:srgbClr val="009900"/>
                      </a:solidFill>
                      <a:prstDash val="solid"/>
                      <a:round/>
                      <a:headEnd type="none" w="med" len="med"/>
                      <a:tailEnd type="none" w="med" len="med"/>
                    </a:lnT>
                    <a:lnB w="28575" cap="flat" cmpd="sng" algn="ctr">
                      <a:solidFill>
                        <a:srgbClr val="009900"/>
                      </a:solidFill>
                      <a:prstDash val="solid"/>
                      <a:round/>
                      <a:headEnd type="none" w="med" len="med"/>
                      <a:tailEnd type="none" w="med" len="med"/>
                    </a:lnB>
                    <a:lnTlToBr>
                      <a:noFill/>
                    </a:lnTlToBr>
                    <a:lnBlToTr>
                      <a:noFill/>
                    </a:lnBlToTr>
                    <a:noFill/>
                  </a:tcPr>
                </a:tc>
              </a:tr>
              <a:tr h="614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tab pos="5332413" algn="l"/>
                        </a:tabLst>
                      </a:pPr>
                      <a:r>
                        <a:rPr kumimoji="0" lang="en-US" sz="3000" b="0" i="0" u="none" strike="noStrike" cap="none" normalizeH="0" baseline="0" smtClean="0">
                          <a:ln>
                            <a:noFill/>
                          </a:ln>
                          <a:solidFill>
                            <a:schemeClr val="tx1"/>
                          </a:solidFill>
                          <a:effectLst/>
                          <a:latin typeface="Garamond" pitchFamily="18" charset="0"/>
                          <a:cs typeface="Arial" charset="0"/>
                        </a:rPr>
                        <a:t>Instruct the ignorant</a:t>
                      </a:r>
                    </a:p>
                  </a:txBody>
                  <a:tcPr anchor="ctr" horzOverflow="overflow">
                    <a:lnL w="28575" cap="flat" cmpd="sng" algn="ctr">
                      <a:solidFill>
                        <a:srgbClr val="009900"/>
                      </a:solidFill>
                      <a:prstDash val="solid"/>
                      <a:round/>
                      <a:headEnd type="none" w="med" len="med"/>
                      <a:tailEnd type="none" w="med" len="med"/>
                    </a:lnL>
                    <a:lnR w="28575" cap="flat" cmpd="sng" algn="ctr">
                      <a:solidFill>
                        <a:srgbClr val="009900"/>
                      </a:solidFill>
                      <a:prstDash val="solid"/>
                      <a:round/>
                      <a:headEnd type="none" w="med" len="med"/>
                      <a:tailEnd type="none" w="med" len="med"/>
                    </a:lnR>
                    <a:lnT w="28575" cap="flat" cmpd="sng" algn="ctr">
                      <a:solidFill>
                        <a:srgbClr val="009900"/>
                      </a:solidFill>
                      <a:prstDash val="solid"/>
                      <a:round/>
                      <a:headEnd type="none" w="med" len="med"/>
                      <a:tailEnd type="none" w="med" len="med"/>
                    </a:lnT>
                    <a:lnB w="28575" cap="flat" cmpd="sng" algn="ctr">
                      <a:solidFill>
                        <a:srgbClr val="009900"/>
                      </a:solidFill>
                      <a:prstDash val="solid"/>
                      <a:round/>
                      <a:headEnd type="none" w="med" len="med"/>
                      <a:tailEnd type="none" w="med" len="med"/>
                    </a:lnB>
                    <a:lnTlToBr>
                      <a:noFill/>
                    </a:lnTlToBr>
                    <a:lnBlToTr>
                      <a:noFill/>
                    </a:lnBlToTr>
                    <a:noFill/>
                  </a:tcPr>
                </a:tc>
              </a:tr>
              <a:tr h="615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tab pos="5332413" algn="l"/>
                        </a:tabLst>
                      </a:pPr>
                      <a:r>
                        <a:rPr kumimoji="0" lang="en-US" sz="3000" b="0" i="0" u="none" strike="noStrike" cap="none" normalizeH="0" baseline="0" smtClean="0">
                          <a:ln>
                            <a:noFill/>
                          </a:ln>
                          <a:solidFill>
                            <a:schemeClr val="tx1"/>
                          </a:solidFill>
                          <a:effectLst/>
                          <a:latin typeface="Garamond" pitchFamily="18" charset="0"/>
                          <a:cs typeface="Arial" charset="0"/>
                        </a:rPr>
                        <a:t>Counsel the doubtful</a:t>
                      </a:r>
                    </a:p>
                  </a:txBody>
                  <a:tcPr anchor="ctr" horzOverflow="overflow">
                    <a:lnL w="28575" cap="flat" cmpd="sng" algn="ctr">
                      <a:solidFill>
                        <a:srgbClr val="009900"/>
                      </a:solidFill>
                      <a:prstDash val="solid"/>
                      <a:round/>
                      <a:headEnd type="none" w="med" len="med"/>
                      <a:tailEnd type="none" w="med" len="med"/>
                    </a:lnL>
                    <a:lnR w="28575" cap="flat" cmpd="sng" algn="ctr">
                      <a:solidFill>
                        <a:srgbClr val="009900"/>
                      </a:solidFill>
                      <a:prstDash val="solid"/>
                      <a:round/>
                      <a:headEnd type="none" w="med" len="med"/>
                      <a:tailEnd type="none" w="med" len="med"/>
                    </a:lnR>
                    <a:lnT w="28575" cap="flat" cmpd="sng" algn="ctr">
                      <a:solidFill>
                        <a:srgbClr val="009900"/>
                      </a:solidFill>
                      <a:prstDash val="solid"/>
                      <a:round/>
                      <a:headEnd type="none" w="med" len="med"/>
                      <a:tailEnd type="none" w="med" len="med"/>
                    </a:lnT>
                    <a:lnB w="28575" cap="flat" cmpd="sng" algn="ctr">
                      <a:solidFill>
                        <a:srgbClr val="009900"/>
                      </a:solidFill>
                      <a:prstDash val="solid"/>
                      <a:round/>
                      <a:headEnd type="none" w="med" len="med"/>
                      <a:tailEnd type="none" w="med" len="med"/>
                    </a:lnB>
                    <a:lnTlToBr>
                      <a:noFill/>
                    </a:lnTlToBr>
                    <a:lnBlToTr>
                      <a:noFill/>
                    </a:lnBlToTr>
                    <a:noFill/>
                  </a:tcPr>
                </a:tc>
              </a:tr>
              <a:tr h="615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tab pos="5332413" algn="l"/>
                        </a:tabLst>
                      </a:pPr>
                      <a:r>
                        <a:rPr kumimoji="0" lang="en-US" sz="3000" b="0" i="0" u="none" strike="noStrike" cap="none" normalizeH="0" baseline="0" smtClean="0">
                          <a:ln>
                            <a:noFill/>
                          </a:ln>
                          <a:solidFill>
                            <a:schemeClr val="tx1"/>
                          </a:solidFill>
                          <a:effectLst/>
                          <a:latin typeface="Garamond" pitchFamily="18" charset="0"/>
                          <a:cs typeface="Arial" charset="0"/>
                        </a:rPr>
                        <a:t>Comfort the sorrowful</a:t>
                      </a:r>
                    </a:p>
                  </a:txBody>
                  <a:tcPr anchor="ctr" horzOverflow="overflow">
                    <a:lnL w="28575" cap="flat" cmpd="sng" algn="ctr">
                      <a:solidFill>
                        <a:srgbClr val="009900"/>
                      </a:solidFill>
                      <a:prstDash val="solid"/>
                      <a:round/>
                      <a:headEnd type="none" w="med" len="med"/>
                      <a:tailEnd type="none" w="med" len="med"/>
                    </a:lnL>
                    <a:lnR w="28575" cap="flat" cmpd="sng" algn="ctr">
                      <a:solidFill>
                        <a:srgbClr val="009900"/>
                      </a:solidFill>
                      <a:prstDash val="solid"/>
                      <a:round/>
                      <a:headEnd type="none" w="med" len="med"/>
                      <a:tailEnd type="none" w="med" len="med"/>
                    </a:lnR>
                    <a:lnT w="28575" cap="flat" cmpd="sng" algn="ctr">
                      <a:solidFill>
                        <a:srgbClr val="009900"/>
                      </a:solidFill>
                      <a:prstDash val="solid"/>
                      <a:round/>
                      <a:headEnd type="none" w="med" len="med"/>
                      <a:tailEnd type="none" w="med" len="med"/>
                    </a:lnT>
                    <a:lnB w="28575" cap="flat" cmpd="sng" algn="ctr">
                      <a:solidFill>
                        <a:srgbClr val="009900"/>
                      </a:solidFill>
                      <a:prstDash val="solid"/>
                      <a:round/>
                      <a:headEnd type="none" w="med" len="med"/>
                      <a:tailEnd type="none" w="med" len="med"/>
                    </a:lnB>
                    <a:lnTlToBr>
                      <a:noFill/>
                    </a:lnTlToBr>
                    <a:lnBlToTr>
                      <a:noFill/>
                    </a:lnBlToTr>
                    <a:noFill/>
                  </a:tcPr>
                </a:tc>
              </a:tr>
              <a:tr h="614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tab pos="5332413" algn="l"/>
                        </a:tabLst>
                      </a:pPr>
                      <a:r>
                        <a:rPr kumimoji="0" lang="en-US" sz="3000" b="0" i="0" u="none" strike="noStrike" cap="none" normalizeH="0" baseline="0" smtClean="0">
                          <a:ln>
                            <a:noFill/>
                          </a:ln>
                          <a:solidFill>
                            <a:schemeClr val="tx1"/>
                          </a:solidFill>
                          <a:effectLst/>
                          <a:latin typeface="Garamond" pitchFamily="18" charset="0"/>
                          <a:cs typeface="Arial" charset="0"/>
                        </a:rPr>
                        <a:t>Bear wrongs patiently</a:t>
                      </a:r>
                    </a:p>
                  </a:txBody>
                  <a:tcPr anchor="ctr" horzOverflow="overflow">
                    <a:lnL w="28575" cap="flat" cmpd="sng" algn="ctr">
                      <a:solidFill>
                        <a:srgbClr val="009900"/>
                      </a:solidFill>
                      <a:prstDash val="solid"/>
                      <a:round/>
                      <a:headEnd type="none" w="med" len="med"/>
                      <a:tailEnd type="none" w="med" len="med"/>
                    </a:lnL>
                    <a:lnR w="28575" cap="flat" cmpd="sng" algn="ctr">
                      <a:solidFill>
                        <a:srgbClr val="009900"/>
                      </a:solidFill>
                      <a:prstDash val="solid"/>
                      <a:round/>
                      <a:headEnd type="none" w="med" len="med"/>
                      <a:tailEnd type="none" w="med" len="med"/>
                    </a:lnR>
                    <a:lnT w="28575" cap="flat" cmpd="sng" algn="ctr">
                      <a:solidFill>
                        <a:srgbClr val="009900"/>
                      </a:solidFill>
                      <a:prstDash val="solid"/>
                      <a:round/>
                      <a:headEnd type="none" w="med" len="med"/>
                      <a:tailEnd type="none" w="med" len="med"/>
                    </a:lnT>
                    <a:lnB w="28575" cap="flat" cmpd="sng" algn="ctr">
                      <a:solidFill>
                        <a:srgbClr val="009900"/>
                      </a:solidFill>
                      <a:prstDash val="solid"/>
                      <a:round/>
                      <a:headEnd type="none" w="med" len="med"/>
                      <a:tailEnd type="none" w="med" len="med"/>
                    </a:lnB>
                    <a:lnTlToBr>
                      <a:noFill/>
                    </a:lnTlToBr>
                    <a:lnBlToTr>
                      <a:noFill/>
                    </a:lnBlToTr>
                    <a:noFill/>
                  </a:tcPr>
                </a:tc>
              </a:tr>
              <a:tr h="615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tab pos="5332413" algn="l"/>
                        </a:tabLst>
                      </a:pPr>
                      <a:r>
                        <a:rPr kumimoji="0" lang="en-US" sz="3000" b="0" i="0" u="none" strike="noStrike" cap="none" normalizeH="0" baseline="0" smtClean="0">
                          <a:ln>
                            <a:noFill/>
                          </a:ln>
                          <a:solidFill>
                            <a:schemeClr val="tx1"/>
                          </a:solidFill>
                          <a:effectLst/>
                          <a:latin typeface="Garamond" pitchFamily="18" charset="0"/>
                          <a:cs typeface="Arial" charset="0"/>
                        </a:rPr>
                        <a:t>Forgive injustice</a:t>
                      </a:r>
                    </a:p>
                  </a:txBody>
                  <a:tcPr anchor="ctr" horzOverflow="overflow">
                    <a:lnL w="28575" cap="flat" cmpd="sng" algn="ctr">
                      <a:solidFill>
                        <a:srgbClr val="009900"/>
                      </a:solidFill>
                      <a:prstDash val="solid"/>
                      <a:round/>
                      <a:headEnd type="none" w="med" len="med"/>
                      <a:tailEnd type="none" w="med" len="med"/>
                    </a:lnL>
                    <a:lnR w="28575" cap="flat" cmpd="sng" algn="ctr">
                      <a:solidFill>
                        <a:srgbClr val="009900"/>
                      </a:solidFill>
                      <a:prstDash val="solid"/>
                      <a:round/>
                      <a:headEnd type="none" w="med" len="med"/>
                      <a:tailEnd type="none" w="med" len="med"/>
                    </a:lnR>
                    <a:lnT w="28575" cap="flat" cmpd="sng" algn="ctr">
                      <a:solidFill>
                        <a:srgbClr val="009900"/>
                      </a:solidFill>
                      <a:prstDash val="solid"/>
                      <a:round/>
                      <a:headEnd type="none" w="med" len="med"/>
                      <a:tailEnd type="none" w="med" len="med"/>
                    </a:lnT>
                    <a:lnB w="28575" cap="flat" cmpd="sng" algn="ctr">
                      <a:solidFill>
                        <a:srgbClr val="009900"/>
                      </a:solidFill>
                      <a:prstDash val="solid"/>
                      <a:round/>
                      <a:headEnd type="none" w="med" len="med"/>
                      <a:tailEnd type="none" w="med" len="med"/>
                    </a:lnB>
                    <a:lnTlToBr>
                      <a:noFill/>
                    </a:lnTlToBr>
                    <a:lnBlToTr>
                      <a:noFill/>
                    </a:lnBlToTr>
                    <a:noFill/>
                  </a:tcPr>
                </a:tc>
              </a:tr>
              <a:tr h="614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tab pos="5332413" algn="l"/>
                        </a:tabLst>
                      </a:pPr>
                      <a:r>
                        <a:rPr kumimoji="0" lang="en-US" sz="3000" b="0" i="0" u="none" strike="noStrike" cap="none" normalizeH="0" baseline="0" smtClean="0">
                          <a:ln>
                            <a:noFill/>
                          </a:ln>
                          <a:solidFill>
                            <a:schemeClr val="tx1"/>
                          </a:solidFill>
                          <a:effectLst/>
                          <a:latin typeface="Garamond" pitchFamily="18" charset="0"/>
                          <a:cs typeface="Arial" charset="0"/>
                        </a:rPr>
                        <a:t>Pray for the living and dead</a:t>
                      </a:r>
                    </a:p>
                  </a:txBody>
                  <a:tcPr anchor="ctr" horzOverflow="overflow">
                    <a:lnL w="28575" cap="flat" cmpd="sng" algn="ctr">
                      <a:solidFill>
                        <a:srgbClr val="009900"/>
                      </a:solidFill>
                      <a:prstDash val="solid"/>
                      <a:round/>
                      <a:headEnd type="none" w="med" len="med"/>
                      <a:tailEnd type="none" w="med" len="med"/>
                    </a:lnL>
                    <a:lnR w="28575" cap="flat" cmpd="sng" algn="ctr">
                      <a:solidFill>
                        <a:srgbClr val="009900"/>
                      </a:solidFill>
                      <a:prstDash val="solid"/>
                      <a:round/>
                      <a:headEnd type="none" w="med" len="med"/>
                      <a:tailEnd type="none" w="med" len="med"/>
                    </a:lnR>
                    <a:lnT w="28575" cap="flat" cmpd="sng" algn="ctr">
                      <a:solidFill>
                        <a:srgbClr val="009900"/>
                      </a:solidFill>
                      <a:prstDash val="solid"/>
                      <a:round/>
                      <a:headEnd type="none" w="med" len="med"/>
                      <a:tailEnd type="none" w="med" len="med"/>
                    </a:lnT>
                    <a:lnB w="28575" cap="flat" cmpd="sng" algn="ctr">
                      <a:solidFill>
                        <a:srgbClr val="009900"/>
                      </a:solidFill>
                      <a:prstDash val="solid"/>
                      <a:round/>
                      <a:headEnd type="none" w="med" len="med"/>
                      <a:tailEnd type="none" w="med" len="med"/>
                    </a:lnB>
                    <a:lnTlToBr>
                      <a:noFill/>
                    </a:lnTlToBr>
                    <a:lnBlToTr>
                      <a:noFill/>
                    </a:lnBlToTr>
                    <a:noFill/>
                  </a:tcPr>
                </a:tc>
              </a:tr>
            </a:tbl>
          </a:graphicData>
        </a:graphic>
      </p:graphicFrame>
      <p:sp>
        <p:nvSpPr>
          <p:cNvPr id="42009" name="Title 5"/>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Acts of charity (6)</a:t>
            </a:r>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3010" name="AutoShape 2">
            <a:hlinkClick r:id="" action="ppaction://noaction" highlightClick="1"/>
          </p:cNvPr>
          <p:cNvSpPr>
            <a:spLocks noChangeArrowheads="1"/>
          </p:cNvSpPr>
          <p:nvPr/>
        </p:nvSpPr>
        <p:spPr bwMode="auto">
          <a:xfrm>
            <a:off x="0" y="0"/>
            <a:ext cx="9164638" cy="1169988"/>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r>
              <a:rPr lang="en-US" altLang="en-US" sz="4000" dirty="0">
                <a:solidFill>
                  <a:schemeClr val="tx1"/>
                </a:solidFill>
              </a:rPr>
              <a:t>Challenging the ‘culture of death’</a:t>
            </a:r>
          </a:p>
        </p:txBody>
      </p:sp>
      <p:sp>
        <p:nvSpPr>
          <p:cNvPr id="43011" name="Rectangle 5"/>
          <p:cNvSpPr>
            <a:spLocks noChangeArrowheads="1"/>
          </p:cNvSpPr>
          <p:nvPr/>
        </p:nvSpPr>
        <p:spPr bwMode="auto">
          <a:xfrm>
            <a:off x="1116013" y="5962650"/>
            <a:ext cx="6911975" cy="755650"/>
          </a:xfrm>
          <a:prstGeom prst="rect">
            <a:avLst/>
          </a:prstGeom>
          <a:solidFill>
            <a:srgbClr val="005600">
              <a:alpha val="74901"/>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US" altLang="en-US" sz="1600" b="0" i="1"/>
              <a:t>Christ in Limbo</a:t>
            </a:r>
            <a:r>
              <a:rPr lang="en-US" altLang="en-US" sz="1600" b="0"/>
              <a:t> by Fra Angelico </a:t>
            </a:r>
          </a:p>
          <a:p>
            <a:pPr eaLnBrk="1" hangingPunct="1"/>
            <a:r>
              <a:rPr lang="en-US" altLang="en-US" sz="1600" b="0"/>
              <a:t>Jesus freed the souls of the dead through his Paschal Mystery. We are called to join him in defeating the ‘culture of death’ through his cross and Resurrection.</a:t>
            </a:r>
          </a:p>
        </p:txBody>
      </p:sp>
      <p:sp>
        <p:nvSpPr>
          <p:cNvPr id="43012" name="Title 3"/>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Challenging the ‘culture of death’ (1)</a:t>
            </a:r>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91120">
              <a:srgbClr val="FF0000"/>
            </a:gs>
            <a:gs pos="0">
              <a:srgbClr val="FFFF00"/>
            </a:gs>
            <a:gs pos="40000">
              <a:srgbClr val="FFC000"/>
            </a:gs>
            <a:gs pos="100000">
              <a:srgbClr val="7030A0"/>
            </a:gs>
            <a:gs pos="66000">
              <a:schemeClr val="accent1">
                <a:lumMod val="30000"/>
                <a:lumOff val="70000"/>
              </a:schemeClr>
            </a:gs>
          </a:gsLst>
          <a:lin ang="81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19" y="1340768"/>
            <a:ext cx="8229600" cy="1944216"/>
          </a:xfrm>
        </p:spPr>
        <p:txBody>
          <a:bodyPr/>
          <a:lstStyle/>
          <a:p>
            <a:pPr algn="l"/>
            <a:r>
              <a:rPr lang="en-GB" dirty="0" smtClean="0"/>
              <a:t>The following explanations are </a:t>
            </a:r>
            <a:r>
              <a:rPr lang="en-GB" u="sng" dirty="0" smtClean="0"/>
              <a:t>not exhaustive</a:t>
            </a:r>
            <a:r>
              <a:rPr lang="en-GB" dirty="0" smtClean="0"/>
              <a:t>. Further study is required to fully understand the Church’s teaching on them.</a:t>
            </a:r>
            <a:endParaRPr lang="en-GB" dirty="0"/>
          </a:p>
        </p:txBody>
      </p:sp>
      <p:sp>
        <p:nvSpPr>
          <p:cNvPr id="3" name="AutoShape 2">
            <a:hlinkClick r:id="" action="ppaction://noaction" highlightClick="1"/>
          </p:cNvPr>
          <p:cNvSpPr>
            <a:spLocks noChangeArrowheads="1"/>
          </p:cNvSpPr>
          <p:nvPr/>
        </p:nvSpPr>
        <p:spPr bwMode="auto">
          <a:xfrm>
            <a:off x="0" y="0"/>
            <a:ext cx="9164638" cy="1169988"/>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r>
              <a:rPr lang="en-US" altLang="en-US" sz="4000" dirty="0">
                <a:solidFill>
                  <a:schemeClr val="tx1"/>
                </a:solidFill>
              </a:rPr>
              <a:t>Challenging the ‘culture of death’</a:t>
            </a:r>
          </a:p>
        </p:txBody>
      </p:sp>
    </p:spTree>
    <p:extLst>
      <p:ext uri="{BB962C8B-B14F-4D97-AF65-F5344CB8AC3E}">
        <p14:creationId xmlns:p14="http://schemas.microsoft.com/office/powerpoint/2010/main" val="534616181"/>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2">
            <a:hlinkClick r:id="" action="ppaction://noaction" highlightClick="1"/>
          </p:cNvPr>
          <p:cNvSpPr>
            <a:spLocks noChangeArrowheads="1"/>
          </p:cNvSpPr>
          <p:nvPr/>
        </p:nvSpPr>
        <p:spPr bwMode="auto">
          <a:xfrm>
            <a:off x="179388" y="188913"/>
            <a:ext cx="4392612" cy="576262"/>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US" altLang="en-US" sz="1800">
                <a:solidFill>
                  <a:schemeClr val="tx1"/>
                </a:solidFill>
              </a:rPr>
              <a:t>Challenging the ‘culture of death’</a:t>
            </a:r>
          </a:p>
        </p:txBody>
      </p:sp>
      <p:pic>
        <p:nvPicPr>
          <p:cNvPr id="4403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01427" name="Group 19"/>
          <p:cNvGraphicFramePr>
            <a:graphicFrameLocks noGrp="1"/>
          </p:cNvGraphicFramePr>
          <p:nvPr/>
        </p:nvGraphicFramePr>
        <p:xfrm>
          <a:off x="187325" y="908050"/>
          <a:ext cx="8767763" cy="5361052"/>
        </p:xfrm>
        <a:graphic>
          <a:graphicData uri="http://schemas.openxmlformats.org/drawingml/2006/table">
            <a:tbl>
              <a:tblPr/>
              <a:tblGrid>
                <a:gridCol w="1000125"/>
                <a:gridCol w="3384550"/>
                <a:gridCol w="4383088"/>
              </a:tblGrid>
              <a:tr h="13681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0" b="1" i="0" u="none" strike="noStrike" cap="none" normalizeH="0" baseline="0" dirty="0" smtClean="0">
                          <a:ln>
                            <a:noFill/>
                          </a:ln>
                          <a:solidFill>
                            <a:srgbClr val="990000"/>
                          </a:solidFill>
                          <a:effectLst/>
                          <a:latin typeface="Garamond" pitchFamily="18" charset="0"/>
                          <a:cs typeface="Arial" charset="0"/>
                          <a:sym typeface="Wingdings" pitchFamily="2" charset="2"/>
                        </a:rPr>
                        <a:t></a:t>
                      </a:r>
                    </a:p>
                  </a:txBody>
                  <a:tcPr marT="45712" marB="45712" anchor="ctr" horzOverflow="overflow">
                    <a:lnL cap="flat">
                      <a:noFill/>
                    </a:lnL>
                    <a:lnR>
                      <a:noFill/>
                    </a:lnR>
                    <a:lnT w="28575" cap="flat" cmpd="sng" algn="ctr">
                      <a:solidFill>
                        <a:srgbClr val="009900"/>
                      </a:solidFill>
                      <a:prstDash val="solid"/>
                      <a:round/>
                      <a:headEnd type="none" w="med" len="med"/>
                      <a:tailEnd type="none" w="med" len="med"/>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3600" b="1" i="0" u="none" strike="noStrike" cap="none" normalizeH="0" baseline="0" dirty="0" smtClean="0">
                          <a:ln>
                            <a:noFill/>
                          </a:ln>
                          <a:solidFill>
                            <a:schemeClr val="tx1"/>
                          </a:solidFill>
                          <a:effectLst/>
                          <a:latin typeface="Garamond" pitchFamily="18" charset="0"/>
                          <a:cs typeface="Arial" charset="0"/>
                        </a:rPr>
                        <a:t>Abortion</a:t>
                      </a:r>
                      <a:endParaRPr kumimoji="0" lang="en-US" sz="3600" b="1" i="0" u="none" strike="noStrike" cap="none" normalizeH="0" baseline="0" dirty="0" smtClean="0">
                        <a:ln>
                          <a:noFill/>
                        </a:ln>
                        <a:solidFill>
                          <a:schemeClr val="tx1"/>
                        </a:solidFill>
                        <a:effectLst/>
                        <a:latin typeface="Garamond" pitchFamily="18" charset="0"/>
                        <a:cs typeface="Arial" charset="0"/>
                      </a:endParaRPr>
                    </a:p>
                  </a:txBody>
                  <a:tcPr marT="45712" marB="45712" anchor="ctr" horzOverflow="overflow">
                    <a:lnL>
                      <a:noFill/>
                    </a:lnL>
                    <a:lnR cap="flat">
                      <a:noFill/>
                    </a:lnR>
                    <a:lnT w="28575" cap="flat" cmpd="sng" algn="ctr">
                      <a:solidFill>
                        <a:srgbClr val="009900"/>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r>
              <a:tr h="3992800">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smtClean="0">
                          <a:ln>
                            <a:noFill/>
                          </a:ln>
                          <a:solidFill>
                            <a:srgbClr val="990000"/>
                          </a:solidFill>
                          <a:effectLst/>
                          <a:latin typeface="Garamond" pitchFamily="18" charset="0"/>
                          <a:cs typeface="Arial" charset="0"/>
                          <a:sym typeface="Wingdings" pitchFamily="2" charset="2"/>
                        </a:rPr>
                        <a:t>“The fifth commandment forbids as gravely contrary to the moral law ... </a:t>
                      </a:r>
                      <a:r>
                        <a:rPr kumimoji="0" lang="en-GB" sz="2400" b="1" i="1" u="none" strike="noStrike" cap="none" normalizeH="0" baseline="0" dirty="0" smtClean="0">
                          <a:ln>
                            <a:noFill/>
                          </a:ln>
                          <a:solidFill>
                            <a:srgbClr val="990000"/>
                          </a:solidFill>
                          <a:effectLst/>
                          <a:latin typeface="Garamond" pitchFamily="18" charset="0"/>
                          <a:cs typeface="Arial" charset="0"/>
                          <a:sym typeface="Wingdings" pitchFamily="2" charset="2"/>
                        </a:rPr>
                        <a:t>direct abortion</a:t>
                      </a:r>
                      <a:r>
                        <a:rPr kumimoji="0" lang="en-GB" sz="2400" b="1" i="0" u="none" strike="noStrike" cap="none" normalizeH="0" baseline="0" dirty="0" smtClean="0">
                          <a:ln>
                            <a:noFill/>
                          </a:ln>
                          <a:solidFill>
                            <a:srgbClr val="990000"/>
                          </a:solidFill>
                          <a:effectLst/>
                          <a:latin typeface="Garamond" pitchFamily="18" charset="0"/>
                          <a:cs typeface="Arial" charset="0"/>
                          <a:sym typeface="Wingdings" pitchFamily="2" charset="2"/>
                        </a:rPr>
                        <a:t>, willed as an end or a means, as well as cooperation in it.”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smtClean="0">
                          <a:ln>
                            <a:noFill/>
                          </a:ln>
                          <a:solidFill>
                            <a:srgbClr val="990000"/>
                          </a:solidFill>
                          <a:effectLst/>
                          <a:latin typeface="Garamond" pitchFamily="18" charset="0"/>
                          <a:cs typeface="Arial" charset="0"/>
                          <a:sym typeface="Wingdings" pitchFamily="2" charset="2"/>
                        </a:rPr>
                        <a:t>“… from the moment of his or her conception, the human being must be absolutely respected and protected …”</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GB" sz="1600" b="0" i="1" u="none" strike="noStrike" cap="none" normalizeH="0" baseline="0" dirty="0" smtClean="0">
                          <a:ln>
                            <a:noFill/>
                          </a:ln>
                          <a:solidFill>
                            <a:schemeClr val="tx1"/>
                          </a:solidFill>
                          <a:effectLst/>
                          <a:latin typeface="Garamond" pitchFamily="18" charset="0"/>
                          <a:cs typeface="Arial" charset="0"/>
                          <a:sym typeface="Wingdings" pitchFamily="2" charset="2"/>
                        </a:rPr>
                        <a:t>Compendium of the Catechism</a:t>
                      </a:r>
                      <a:r>
                        <a:rPr kumimoji="0" lang="en-GB" sz="1600" b="0" i="0" u="none" strike="noStrike" cap="none" normalizeH="0" baseline="0" dirty="0" smtClean="0">
                          <a:ln>
                            <a:noFill/>
                          </a:ln>
                          <a:solidFill>
                            <a:schemeClr val="tx1"/>
                          </a:solidFill>
                          <a:effectLst/>
                          <a:latin typeface="Garamond" pitchFamily="18" charset="0"/>
                          <a:cs typeface="Arial" charset="0"/>
                          <a:sym typeface="Wingdings" pitchFamily="2" charset="2"/>
                        </a:rPr>
                        <a:t> </a:t>
                      </a:r>
                      <a:br>
                        <a:rPr kumimoji="0" lang="en-GB" sz="1600" b="0" i="0" u="none" strike="noStrike" cap="none" normalizeH="0" baseline="0" dirty="0" smtClean="0">
                          <a:ln>
                            <a:noFill/>
                          </a:ln>
                          <a:solidFill>
                            <a:schemeClr val="tx1"/>
                          </a:solidFill>
                          <a:effectLst/>
                          <a:latin typeface="Garamond" pitchFamily="18" charset="0"/>
                          <a:cs typeface="Arial" charset="0"/>
                          <a:sym typeface="Wingdings" pitchFamily="2" charset="2"/>
                        </a:rPr>
                      </a:br>
                      <a:r>
                        <a:rPr kumimoji="0" lang="en-GB" sz="1600" b="0" i="0" u="none" strike="noStrike" cap="none" normalizeH="0" baseline="0" dirty="0" smtClean="0">
                          <a:ln>
                            <a:noFill/>
                          </a:ln>
                          <a:solidFill>
                            <a:schemeClr val="tx1"/>
                          </a:solidFill>
                          <a:effectLst/>
                          <a:latin typeface="Garamond" pitchFamily="18" charset="0"/>
                          <a:cs typeface="Arial" charset="0"/>
                          <a:sym typeface="Wingdings" pitchFamily="2" charset="2"/>
                        </a:rPr>
                        <a:t>Question 470</a:t>
                      </a:r>
                      <a:endParaRPr kumimoji="0" lang="en-US" sz="1600" b="0" i="0" u="none" strike="noStrike" cap="none" normalizeH="0" baseline="0" dirty="0" smtClean="0">
                        <a:ln>
                          <a:noFill/>
                        </a:ln>
                        <a:solidFill>
                          <a:schemeClr val="tx1"/>
                        </a:solidFill>
                        <a:effectLst/>
                        <a:latin typeface="Garamond" pitchFamily="18" charset="0"/>
                        <a:cs typeface="Arial" charset="0"/>
                        <a:sym typeface="Wingdings" pitchFamily="2" charset="2"/>
                      </a:endParaRPr>
                    </a:p>
                  </a:txBody>
                  <a:tcPr marT="45712" marB="45712" horzOverflow="overflow">
                    <a:lnL cap="flat">
                      <a:noFill/>
                    </a:lnL>
                    <a:lnR>
                      <a:noFill/>
                    </a:lnR>
                    <a:lnT>
                      <a:noFill/>
                    </a:lnT>
                    <a:lnB w="28575" cap="flat" cmpd="sng" algn="ctr">
                      <a:solidFill>
                        <a:srgbClr val="0099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174625" marR="0" lvl="0" indent="0" algn="l" defTabSz="914400" rtl="0" eaLnBrk="1" fontAlgn="base" latinLnBrk="0" hangingPunct="1">
                        <a:lnSpc>
                          <a:spcPct val="100000"/>
                        </a:lnSpc>
                        <a:spcBef>
                          <a:spcPct val="20000"/>
                        </a:spcBef>
                        <a:spcAft>
                          <a:spcPct val="0"/>
                        </a:spcAft>
                        <a:buClrTx/>
                        <a:buSzTx/>
                        <a:buFontTx/>
                        <a:buNone/>
                        <a:tabLst/>
                      </a:pPr>
                      <a:endParaRPr kumimoji="0" lang="en-US" sz="2600" b="0" i="0" u="none" strike="noStrike" cap="none" normalizeH="0" baseline="0" dirty="0" smtClean="0">
                        <a:ln>
                          <a:noFill/>
                        </a:ln>
                        <a:solidFill>
                          <a:schemeClr val="tx1"/>
                        </a:solidFill>
                        <a:effectLst/>
                        <a:latin typeface="Garamond" pitchFamily="18" charset="0"/>
                        <a:cs typeface="Arial" charset="0"/>
                      </a:endParaRPr>
                    </a:p>
                  </a:txBody>
                  <a:tcPr marT="45712" marB="45712" horzOverflow="overflow">
                    <a:lnL>
                      <a:noFill/>
                    </a:lnL>
                    <a:lnR cap="flat">
                      <a:noFill/>
                    </a:lnR>
                    <a:lnT>
                      <a:noFill/>
                    </a:lnT>
                    <a:lnB w="28575" cap="flat" cmpd="sng" algn="ctr">
                      <a:solidFill>
                        <a:srgbClr val="009900"/>
                      </a:solidFill>
                      <a:prstDash val="solid"/>
                      <a:round/>
                      <a:headEnd type="none" w="med" len="med"/>
                      <a:tailEnd type="none" w="med" len="med"/>
                    </a:lnB>
                    <a:lnTlToBr>
                      <a:noFill/>
                    </a:lnTlToBr>
                    <a:lnBlToTr>
                      <a:noFill/>
                    </a:lnBlToTr>
                    <a:noFill/>
                  </a:tcPr>
                </a:tc>
              </a:tr>
            </a:tbl>
          </a:graphicData>
        </a:graphic>
      </p:graphicFrame>
      <p:sp>
        <p:nvSpPr>
          <p:cNvPr id="44043" name="Title 4"/>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Challenging the ‘culture of death’ (2)</a:t>
            </a:r>
          </a:p>
        </p:txBody>
      </p:sp>
      <p:sp>
        <p:nvSpPr>
          <p:cNvPr id="44044" name="TextBox 1"/>
          <p:cNvSpPr txBox="1">
            <a:spLocks noChangeArrowheads="1"/>
          </p:cNvSpPr>
          <p:nvPr/>
        </p:nvSpPr>
        <p:spPr bwMode="auto">
          <a:xfrm>
            <a:off x="4762500" y="1157288"/>
            <a:ext cx="36544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r>
              <a:rPr lang="en-GB" altLang="en-US">
                <a:solidFill>
                  <a:srgbClr val="00003E"/>
                </a:solidFill>
              </a:rPr>
              <a:t>What is this and why does </a:t>
            </a:r>
            <a:br>
              <a:rPr lang="en-GB" altLang="en-US">
                <a:solidFill>
                  <a:srgbClr val="00003E"/>
                </a:solidFill>
              </a:rPr>
            </a:br>
            <a:r>
              <a:rPr lang="en-GB" altLang="en-US">
                <a:solidFill>
                  <a:srgbClr val="00003E"/>
                </a:solidFill>
              </a:rPr>
              <a:t>it need to be challenged?</a:t>
            </a:r>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AutoShape 2">
            <a:hlinkClick r:id="" action="ppaction://noaction" highlightClick="1"/>
          </p:cNvPr>
          <p:cNvSpPr>
            <a:spLocks noChangeArrowheads="1"/>
          </p:cNvSpPr>
          <p:nvPr/>
        </p:nvSpPr>
        <p:spPr bwMode="auto">
          <a:xfrm>
            <a:off x="179388" y="188913"/>
            <a:ext cx="4392612" cy="576262"/>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US" altLang="en-US" sz="1800">
                <a:solidFill>
                  <a:schemeClr val="tx1"/>
                </a:solidFill>
              </a:rPr>
              <a:t>Challenging the ‘culture of death’</a:t>
            </a:r>
          </a:p>
        </p:txBody>
      </p:sp>
      <p:pic>
        <p:nvPicPr>
          <p:cNvPr id="4505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01427" name="Group 19"/>
          <p:cNvGraphicFramePr>
            <a:graphicFrameLocks noGrp="1"/>
          </p:cNvGraphicFramePr>
          <p:nvPr/>
        </p:nvGraphicFramePr>
        <p:xfrm>
          <a:off x="187325" y="908050"/>
          <a:ext cx="8767763" cy="5361052"/>
        </p:xfrm>
        <a:graphic>
          <a:graphicData uri="http://schemas.openxmlformats.org/drawingml/2006/table">
            <a:tbl>
              <a:tblPr/>
              <a:tblGrid>
                <a:gridCol w="1000125"/>
                <a:gridCol w="3384550"/>
                <a:gridCol w="4383088"/>
              </a:tblGrid>
              <a:tr h="13681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0" b="1" i="0" u="none" strike="noStrike" cap="none" normalizeH="0" baseline="0" dirty="0" smtClean="0">
                          <a:ln>
                            <a:noFill/>
                          </a:ln>
                          <a:solidFill>
                            <a:srgbClr val="990000"/>
                          </a:solidFill>
                          <a:effectLst/>
                          <a:latin typeface="Garamond" pitchFamily="18" charset="0"/>
                          <a:cs typeface="Arial" charset="0"/>
                          <a:sym typeface="Wingdings" pitchFamily="2" charset="2"/>
                        </a:rPr>
                        <a:t></a:t>
                      </a:r>
                    </a:p>
                  </a:txBody>
                  <a:tcPr marT="45712" marB="45712" anchor="ctr" horzOverflow="overflow">
                    <a:lnL cap="flat">
                      <a:noFill/>
                    </a:lnL>
                    <a:lnR>
                      <a:noFill/>
                    </a:lnR>
                    <a:lnT w="28575" cap="flat" cmpd="sng" algn="ctr">
                      <a:solidFill>
                        <a:srgbClr val="009900"/>
                      </a:solidFill>
                      <a:prstDash val="solid"/>
                      <a:round/>
                      <a:headEnd type="none" w="med" len="med"/>
                      <a:tailEnd type="none" w="med" len="med"/>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3600" b="1" i="0" u="none" strike="noStrike" cap="none" normalizeH="0" baseline="0" smtClean="0">
                          <a:ln>
                            <a:noFill/>
                          </a:ln>
                          <a:solidFill>
                            <a:schemeClr val="tx1"/>
                          </a:solidFill>
                          <a:effectLst/>
                          <a:latin typeface="Garamond" pitchFamily="18" charset="0"/>
                          <a:cs typeface="Arial" charset="0"/>
                        </a:rPr>
                        <a:t>Abortion</a:t>
                      </a:r>
                      <a:endParaRPr kumimoji="0" lang="en-US" sz="3600" b="1" i="0" u="none" strike="noStrike" cap="none" normalizeH="0" baseline="0" smtClean="0">
                        <a:ln>
                          <a:noFill/>
                        </a:ln>
                        <a:solidFill>
                          <a:schemeClr val="tx1"/>
                        </a:solidFill>
                        <a:effectLst/>
                        <a:latin typeface="Garamond" pitchFamily="18" charset="0"/>
                        <a:cs typeface="Arial" charset="0"/>
                      </a:endParaRPr>
                    </a:p>
                  </a:txBody>
                  <a:tcPr marT="45712" marB="45712" anchor="ctr" horzOverflow="overflow">
                    <a:lnL>
                      <a:noFill/>
                    </a:lnL>
                    <a:lnR cap="flat">
                      <a:noFill/>
                    </a:lnR>
                    <a:lnT w="28575" cap="flat" cmpd="sng" algn="ctr">
                      <a:solidFill>
                        <a:srgbClr val="009900"/>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r>
              <a:tr h="3992800">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smtClean="0">
                          <a:ln>
                            <a:noFill/>
                          </a:ln>
                          <a:solidFill>
                            <a:srgbClr val="990000"/>
                          </a:solidFill>
                          <a:effectLst/>
                          <a:latin typeface="Garamond" pitchFamily="18" charset="0"/>
                          <a:cs typeface="Arial" charset="0"/>
                          <a:sym typeface="Wingdings" pitchFamily="2" charset="2"/>
                        </a:rPr>
                        <a:t>“The fifth commandment forbids as gravely contrary to the moral law ... </a:t>
                      </a:r>
                      <a:r>
                        <a:rPr kumimoji="0" lang="en-GB" sz="2400" b="1" i="1" u="none" strike="noStrike" cap="none" normalizeH="0" baseline="0" smtClean="0">
                          <a:ln>
                            <a:noFill/>
                          </a:ln>
                          <a:solidFill>
                            <a:srgbClr val="990000"/>
                          </a:solidFill>
                          <a:effectLst/>
                          <a:latin typeface="Garamond" pitchFamily="18" charset="0"/>
                          <a:cs typeface="Arial" charset="0"/>
                          <a:sym typeface="Wingdings" pitchFamily="2" charset="2"/>
                        </a:rPr>
                        <a:t>direct abortion</a:t>
                      </a:r>
                      <a:r>
                        <a:rPr kumimoji="0" lang="en-GB" sz="2400" b="1" i="0" u="none" strike="noStrike" cap="none" normalizeH="0" baseline="0" smtClean="0">
                          <a:ln>
                            <a:noFill/>
                          </a:ln>
                          <a:solidFill>
                            <a:srgbClr val="990000"/>
                          </a:solidFill>
                          <a:effectLst/>
                          <a:latin typeface="Garamond" pitchFamily="18" charset="0"/>
                          <a:cs typeface="Arial" charset="0"/>
                          <a:sym typeface="Wingdings" pitchFamily="2" charset="2"/>
                        </a:rPr>
                        <a:t>, willed as an end or a means, as well as cooperation in it.”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smtClean="0">
                          <a:ln>
                            <a:noFill/>
                          </a:ln>
                          <a:solidFill>
                            <a:srgbClr val="990000"/>
                          </a:solidFill>
                          <a:effectLst/>
                          <a:latin typeface="Garamond" pitchFamily="18" charset="0"/>
                          <a:cs typeface="Arial" charset="0"/>
                          <a:sym typeface="Wingdings" pitchFamily="2" charset="2"/>
                        </a:rPr>
                        <a:t>“… from the moment of his or her conception, the human being must be absolutely respected and protected …”</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GB" sz="1600" b="0" i="1" u="none" strike="noStrike" cap="none" normalizeH="0" baseline="0" smtClean="0">
                          <a:ln>
                            <a:noFill/>
                          </a:ln>
                          <a:solidFill>
                            <a:schemeClr val="tx1"/>
                          </a:solidFill>
                          <a:effectLst/>
                          <a:latin typeface="Garamond" pitchFamily="18" charset="0"/>
                          <a:cs typeface="Arial" charset="0"/>
                          <a:sym typeface="Wingdings" pitchFamily="2" charset="2"/>
                        </a:rPr>
                        <a:t>Compendium of the Catechism</a:t>
                      </a:r>
                      <a:r>
                        <a:rPr kumimoji="0" lang="en-GB" sz="1600" b="0" i="0" u="none" strike="noStrike" cap="none" normalizeH="0" baseline="0" smtClean="0">
                          <a:ln>
                            <a:noFill/>
                          </a:ln>
                          <a:solidFill>
                            <a:schemeClr val="tx1"/>
                          </a:solidFill>
                          <a:effectLst/>
                          <a:latin typeface="Garamond" pitchFamily="18" charset="0"/>
                          <a:cs typeface="Arial" charset="0"/>
                          <a:sym typeface="Wingdings" pitchFamily="2" charset="2"/>
                        </a:rPr>
                        <a:t> </a:t>
                      </a:r>
                      <a:br>
                        <a:rPr kumimoji="0" lang="en-GB" sz="1600" b="0" i="0" u="none" strike="noStrike" cap="none" normalizeH="0" baseline="0" smtClean="0">
                          <a:ln>
                            <a:noFill/>
                          </a:ln>
                          <a:solidFill>
                            <a:schemeClr val="tx1"/>
                          </a:solidFill>
                          <a:effectLst/>
                          <a:latin typeface="Garamond" pitchFamily="18" charset="0"/>
                          <a:cs typeface="Arial" charset="0"/>
                          <a:sym typeface="Wingdings" pitchFamily="2" charset="2"/>
                        </a:rPr>
                      </a:br>
                      <a:r>
                        <a:rPr kumimoji="0" lang="en-GB" sz="1600" b="0" i="0" u="none" strike="noStrike" cap="none" normalizeH="0" baseline="0" smtClean="0">
                          <a:ln>
                            <a:noFill/>
                          </a:ln>
                          <a:solidFill>
                            <a:schemeClr val="tx1"/>
                          </a:solidFill>
                          <a:effectLst/>
                          <a:latin typeface="Garamond" pitchFamily="18" charset="0"/>
                          <a:cs typeface="Arial" charset="0"/>
                          <a:sym typeface="Wingdings" pitchFamily="2" charset="2"/>
                        </a:rPr>
                        <a:t>Question 470</a:t>
                      </a:r>
                      <a:endParaRPr kumimoji="0" lang="en-US" sz="1600" b="0" i="0" u="none" strike="noStrike" cap="none" normalizeH="0" baseline="0" smtClean="0">
                        <a:ln>
                          <a:noFill/>
                        </a:ln>
                        <a:solidFill>
                          <a:schemeClr val="tx1"/>
                        </a:solidFill>
                        <a:effectLst/>
                        <a:latin typeface="Garamond" pitchFamily="18" charset="0"/>
                        <a:cs typeface="Arial" charset="0"/>
                        <a:sym typeface="Wingdings" pitchFamily="2" charset="2"/>
                      </a:endParaRPr>
                    </a:p>
                  </a:txBody>
                  <a:tcPr marT="45712" marB="45712" horzOverflow="overflow">
                    <a:lnL cap="flat">
                      <a:noFill/>
                    </a:lnL>
                    <a:lnR>
                      <a:noFill/>
                    </a:lnR>
                    <a:lnT>
                      <a:noFill/>
                    </a:lnT>
                    <a:lnB w="28575" cap="flat" cmpd="sng" algn="ctr">
                      <a:solidFill>
                        <a:srgbClr val="0099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174625"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chemeClr val="tx1"/>
                          </a:solidFill>
                          <a:effectLst/>
                          <a:latin typeface="Garamond" pitchFamily="18" charset="0"/>
                          <a:cs typeface="Arial" charset="0"/>
                        </a:rPr>
                        <a:t>Abortion is the intentional killing of a child between conception and birth; it </a:t>
                      </a:r>
                      <a:br>
                        <a:rPr kumimoji="0" lang="en-US" sz="2600" b="0" i="0" u="none" strike="noStrike" cap="none" normalizeH="0" baseline="0" dirty="0" smtClean="0">
                          <a:ln>
                            <a:noFill/>
                          </a:ln>
                          <a:solidFill>
                            <a:schemeClr val="tx1"/>
                          </a:solidFill>
                          <a:effectLst/>
                          <a:latin typeface="Garamond" pitchFamily="18" charset="0"/>
                          <a:cs typeface="Arial" charset="0"/>
                        </a:rPr>
                      </a:br>
                      <a:r>
                        <a:rPr kumimoji="0" lang="en-US" sz="2600" b="0" i="0" u="none" strike="noStrike" cap="none" normalizeH="0" baseline="0" dirty="0" smtClean="0">
                          <a:ln>
                            <a:noFill/>
                          </a:ln>
                          <a:solidFill>
                            <a:schemeClr val="tx1"/>
                          </a:solidFill>
                          <a:effectLst/>
                          <a:latin typeface="Garamond" pitchFamily="18" charset="0"/>
                          <a:cs typeface="Arial" charset="0"/>
                        </a:rPr>
                        <a:t>attacks the sanctity of a life made in the image of God.</a:t>
                      </a:r>
                    </a:p>
                  </a:txBody>
                  <a:tcPr marT="45712" marB="45712" horzOverflow="overflow">
                    <a:lnL>
                      <a:noFill/>
                    </a:lnL>
                    <a:lnR cap="flat">
                      <a:noFill/>
                    </a:lnR>
                    <a:lnT>
                      <a:noFill/>
                    </a:lnT>
                    <a:lnB w="28575" cap="flat" cmpd="sng" algn="ctr">
                      <a:solidFill>
                        <a:srgbClr val="009900"/>
                      </a:solidFill>
                      <a:prstDash val="solid"/>
                      <a:round/>
                      <a:headEnd type="none" w="med" len="med"/>
                      <a:tailEnd type="none" w="med" len="med"/>
                    </a:lnB>
                    <a:lnTlToBr>
                      <a:noFill/>
                    </a:lnTlToBr>
                    <a:lnBlToTr>
                      <a:noFill/>
                    </a:lnBlToTr>
                    <a:noFill/>
                  </a:tcPr>
                </a:tc>
              </a:tr>
            </a:tbl>
          </a:graphicData>
        </a:graphic>
      </p:graphicFrame>
      <p:sp>
        <p:nvSpPr>
          <p:cNvPr id="45067" name="Title 4"/>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Challenging the ‘culture of death’ (3)</a:t>
            </a:r>
          </a:p>
        </p:txBody>
      </p:sp>
      <p:sp>
        <p:nvSpPr>
          <p:cNvPr id="45068" name="TextBox 5"/>
          <p:cNvSpPr txBox="1">
            <a:spLocks noChangeArrowheads="1"/>
          </p:cNvSpPr>
          <p:nvPr/>
        </p:nvSpPr>
        <p:spPr bwMode="auto">
          <a:xfrm>
            <a:off x="4762500" y="1157288"/>
            <a:ext cx="36544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r>
              <a:rPr lang="en-GB" altLang="en-US">
                <a:solidFill>
                  <a:srgbClr val="00003E"/>
                </a:solidFill>
              </a:rPr>
              <a:t>What is this and why does </a:t>
            </a:r>
            <a:br>
              <a:rPr lang="en-GB" altLang="en-US">
                <a:solidFill>
                  <a:srgbClr val="00003E"/>
                </a:solidFill>
              </a:rPr>
            </a:br>
            <a:r>
              <a:rPr lang="en-GB" altLang="en-US">
                <a:solidFill>
                  <a:srgbClr val="00003E"/>
                </a:solidFill>
              </a:rPr>
              <a:t>it need to be challenged?</a:t>
            </a:r>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2">
            <a:hlinkClick r:id="" action="ppaction://noaction" highlightClick="1"/>
          </p:cNvPr>
          <p:cNvSpPr>
            <a:spLocks noChangeArrowheads="1"/>
          </p:cNvSpPr>
          <p:nvPr/>
        </p:nvSpPr>
        <p:spPr bwMode="auto">
          <a:xfrm>
            <a:off x="179388" y="188913"/>
            <a:ext cx="4392612" cy="576262"/>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US" altLang="en-US" sz="1800">
                <a:solidFill>
                  <a:schemeClr val="tx1"/>
                </a:solidFill>
              </a:rPr>
              <a:t>Challenging the ‘culture of death’</a:t>
            </a:r>
          </a:p>
        </p:txBody>
      </p:sp>
      <p:pic>
        <p:nvPicPr>
          <p:cNvPr id="4608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02438" name="Group 6"/>
          <p:cNvGraphicFramePr>
            <a:graphicFrameLocks noGrp="1"/>
          </p:cNvGraphicFramePr>
          <p:nvPr/>
        </p:nvGraphicFramePr>
        <p:xfrm>
          <a:off x="187325" y="908050"/>
          <a:ext cx="8767763" cy="5329238"/>
        </p:xfrm>
        <a:graphic>
          <a:graphicData uri="http://schemas.openxmlformats.org/drawingml/2006/table">
            <a:tbl>
              <a:tblPr/>
              <a:tblGrid>
                <a:gridCol w="1000125"/>
                <a:gridCol w="3384550"/>
                <a:gridCol w="4383088"/>
              </a:tblGrid>
              <a:tr h="1368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0" b="1" i="0" u="none" strike="noStrike" cap="none" normalizeH="0" baseline="0" dirty="0" smtClean="0">
                          <a:ln>
                            <a:noFill/>
                          </a:ln>
                          <a:solidFill>
                            <a:srgbClr val="990000"/>
                          </a:solidFill>
                          <a:effectLst/>
                          <a:latin typeface="Garamond" pitchFamily="18" charset="0"/>
                          <a:cs typeface="Arial" charset="0"/>
                          <a:sym typeface="Wingdings" pitchFamily="2" charset="2"/>
                        </a:rPr>
                        <a:t></a:t>
                      </a:r>
                    </a:p>
                  </a:txBody>
                  <a:tcPr anchor="ctr" horzOverflow="overflow">
                    <a:lnL cap="flat">
                      <a:noFill/>
                    </a:lnL>
                    <a:lnR>
                      <a:noFill/>
                    </a:lnR>
                    <a:lnT w="28575" cap="flat" cmpd="sng" algn="ctr">
                      <a:solidFill>
                        <a:srgbClr val="009900"/>
                      </a:solidFill>
                      <a:prstDash val="solid"/>
                      <a:round/>
                      <a:headEnd type="none" w="med" len="med"/>
                      <a:tailEnd type="none" w="med" len="med"/>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3600" b="1" i="0" u="none" strike="noStrike" cap="none" normalizeH="0" baseline="0" smtClean="0">
                          <a:ln>
                            <a:noFill/>
                          </a:ln>
                          <a:solidFill>
                            <a:schemeClr val="tx1"/>
                          </a:solidFill>
                          <a:effectLst/>
                          <a:latin typeface="Garamond" pitchFamily="18" charset="0"/>
                          <a:cs typeface="Arial" charset="0"/>
                        </a:rPr>
                        <a:t>Euthanasia </a:t>
                      </a:r>
                      <a:endParaRPr kumimoji="0" lang="en-US" sz="3600" b="1" i="0" u="none" strike="noStrike" cap="none" normalizeH="0" baseline="0" smtClean="0">
                        <a:ln>
                          <a:noFill/>
                        </a:ln>
                        <a:solidFill>
                          <a:schemeClr val="tx1"/>
                        </a:solidFill>
                        <a:effectLst/>
                        <a:latin typeface="Garamond" pitchFamily="18" charset="0"/>
                        <a:cs typeface="Arial" charset="0"/>
                      </a:endParaRPr>
                    </a:p>
                  </a:txBody>
                  <a:tcPr anchor="ctr" horzOverflow="overflow">
                    <a:lnL>
                      <a:noFill/>
                    </a:lnL>
                    <a:lnR cap="flat">
                      <a:noFill/>
                    </a:lnR>
                    <a:lnT w="28575" cap="flat" cmpd="sng" algn="ctr">
                      <a:solidFill>
                        <a:srgbClr val="009900"/>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r>
              <a:tr h="3960813">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smtClean="0">
                          <a:ln>
                            <a:noFill/>
                          </a:ln>
                          <a:solidFill>
                            <a:srgbClr val="990000"/>
                          </a:solidFill>
                          <a:effectLst/>
                          <a:latin typeface="Garamond" pitchFamily="18" charset="0"/>
                          <a:cs typeface="Arial" charset="0"/>
                          <a:sym typeface="Wingdings" pitchFamily="2" charset="2"/>
                        </a:rPr>
                        <a:t>“The fifth commandment forbids as gravely contrary to the moral law ... </a:t>
                      </a:r>
                      <a:r>
                        <a:rPr kumimoji="0" lang="en-GB" sz="2400" b="1" i="1" u="none" strike="noStrike" cap="none" normalizeH="0" baseline="0" smtClean="0">
                          <a:ln>
                            <a:noFill/>
                          </a:ln>
                          <a:solidFill>
                            <a:srgbClr val="990000"/>
                          </a:solidFill>
                          <a:effectLst/>
                          <a:latin typeface="Garamond" pitchFamily="18" charset="0"/>
                          <a:cs typeface="Arial" charset="0"/>
                          <a:sym typeface="Wingdings" pitchFamily="2" charset="2"/>
                        </a:rPr>
                        <a:t>direct euthanasia</a:t>
                      </a:r>
                      <a:r>
                        <a:rPr kumimoji="0" lang="en-GB" sz="2400" b="1" i="0" u="none" strike="noStrike" cap="none" normalizeH="0" baseline="0" smtClean="0">
                          <a:ln>
                            <a:noFill/>
                          </a:ln>
                          <a:solidFill>
                            <a:srgbClr val="990000"/>
                          </a:solidFill>
                          <a:effectLst/>
                          <a:latin typeface="Garamond" pitchFamily="18" charset="0"/>
                          <a:cs typeface="Arial" charset="0"/>
                          <a:sym typeface="Wingdings" pitchFamily="2" charset="2"/>
                        </a:rPr>
                        <a:t>, which consists in putting an end to the life of the handicapped, the sick, or those near death by an act or by the omission of a required action.”</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GB" sz="1600" b="0" i="1" u="none" strike="noStrike" cap="none" normalizeH="0" baseline="0" smtClean="0">
                          <a:ln>
                            <a:noFill/>
                          </a:ln>
                          <a:solidFill>
                            <a:schemeClr val="tx1"/>
                          </a:solidFill>
                          <a:effectLst/>
                          <a:latin typeface="Garamond" pitchFamily="18" charset="0"/>
                          <a:cs typeface="Arial" charset="0"/>
                          <a:sym typeface="Wingdings" pitchFamily="2" charset="2"/>
                        </a:rPr>
                        <a:t>Compendium of the Catechism</a:t>
                      </a:r>
                      <a:r>
                        <a:rPr kumimoji="0" lang="en-GB" sz="1600" b="0" i="0" u="none" strike="noStrike" cap="none" normalizeH="0" baseline="0" smtClean="0">
                          <a:ln>
                            <a:noFill/>
                          </a:ln>
                          <a:solidFill>
                            <a:schemeClr val="tx1"/>
                          </a:solidFill>
                          <a:effectLst/>
                          <a:latin typeface="Garamond" pitchFamily="18" charset="0"/>
                          <a:cs typeface="Arial" charset="0"/>
                          <a:sym typeface="Wingdings" pitchFamily="2" charset="2"/>
                        </a:rPr>
                        <a:t> </a:t>
                      </a:r>
                      <a:br>
                        <a:rPr kumimoji="0" lang="en-GB" sz="1600" b="0" i="0" u="none" strike="noStrike" cap="none" normalizeH="0" baseline="0" smtClean="0">
                          <a:ln>
                            <a:noFill/>
                          </a:ln>
                          <a:solidFill>
                            <a:schemeClr val="tx1"/>
                          </a:solidFill>
                          <a:effectLst/>
                          <a:latin typeface="Garamond" pitchFamily="18" charset="0"/>
                          <a:cs typeface="Arial" charset="0"/>
                          <a:sym typeface="Wingdings" pitchFamily="2" charset="2"/>
                        </a:rPr>
                      </a:br>
                      <a:r>
                        <a:rPr kumimoji="0" lang="en-GB" sz="1600" b="0" i="0" u="none" strike="noStrike" cap="none" normalizeH="0" baseline="0" smtClean="0">
                          <a:ln>
                            <a:noFill/>
                          </a:ln>
                          <a:solidFill>
                            <a:schemeClr val="tx1"/>
                          </a:solidFill>
                          <a:effectLst/>
                          <a:latin typeface="Garamond" pitchFamily="18" charset="0"/>
                          <a:cs typeface="Arial" charset="0"/>
                          <a:sym typeface="Wingdings" pitchFamily="2" charset="2"/>
                        </a:rPr>
                        <a:t>Question 470</a:t>
                      </a:r>
                      <a:endParaRPr kumimoji="0" lang="en-US" sz="1600" b="0" i="0" u="none" strike="noStrike" cap="none" normalizeH="0" baseline="0" smtClean="0">
                        <a:ln>
                          <a:noFill/>
                        </a:ln>
                        <a:solidFill>
                          <a:schemeClr val="tx1"/>
                        </a:solidFill>
                        <a:effectLst/>
                        <a:latin typeface="Garamond" pitchFamily="18" charset="0"/>
                        <a:cs typeface="Arial" charset="0"/>
                        <a:sym typeface="Wingdings" pitchFamily="2" charset="2"/>
                      </a:endParaRPr>
                    </a:p>
                  </a:txBody>
                  <a:tcPr horzOverflow="overflow">
                    <a:lnL cap="flat">
                      <a:noFill/>
                    </a:lnL>
                    <a:lnR>
                      <a:noFill/>
                    </a:lnR>
                    <a:lnT>
                      <a:noFill/>
                    </a:lnT>
                    <a:lnB w="28575" cap="flat" cmpd="sng" algn="ctr">
                      <a:solidFill>
                        <a:srgbClr val="0099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174625" marR="0" lvl="0" indent="0" algn="l" defTabSz="914400" rtl="0" eaLnBrk="1" fontAlgn="base" latinLnBrk="0" hangingPunct="1">
                        <a:lnSpc>
                          <a:spcPct val="100000"/>
                        </a:lnSpc>
                        <a:spcBef>
                          <a:spcPct val="20000"/>
                        </a:spcBef>
                        <a:spcAft>
                          <a:spcPct val="0"/>
                        </a:spcAft>
                        <a:buClrTx/>
                        <a:buSzTx/>
                        <a:buFontTx/>
                        <a:buNone/>
                        <a:tabLst/>
                      </a:pPr>
                      <a:endParaRPr kumimoji="0" lang="en-US" sz="2600" b="0" i="0" u="none" strike="noStrike" cap="none" normalizeH="0" baseline="0" dirty="0" smtClean="0">
                        <a:ln>
                          <a:noFill/>
                        </a:ln>
                        <a:solidFill>
                          <a:schemeClr val="tx1"/>
                        </a:solidFill>
                        <a:effectLst/>
                        <a:latin typeface="Garamond" pitchFamily="18" charset="0"/>
                        <a:cs typeface="Arial" charset="0"/>
                      </a:endParaRPr>
                    </a:p>
                  </a:txBody>
                  <a:tcPr horzOverflow="overflow">
                    <a:lnL>
                      <a:noFill/>
                    </a:lnL>
                    <a:lnR cap="flat">
                      <a:noFill/>
                    </a:lnR>
                    <a:lnT>
                      <a:noFill/>
                    </a:lnT>
                    <a:lnB w="28575" cap="flat" cmpd="sng" algn="ctr">
                      <a:solidFill>
                        <a:srgbClr val="009900"/>
                      </a:solidFill>
                      <a:prstDash val="solid"/>
                      <a:round/>
                      <a:headEnd type="none" w="med" len="med"/>
                      <a:tailEnd type="none" w="med" len="med"/>
                    </a:lnB>
                    <a:lnTlToBr>
                      <a:noFill/>
                    </a:lnTlToBr>
                    <a:lnBlToTr>
                      <a:noFill/>
                    </a:lnBlToTr>
                    <a:noFill/>
                  </a:tcPr>
                </a:tc>
              </a:tr>
            </a:tbl>
          </a:graphicData>
        </a:graphic>
      </p:graphicFrame>
      <p:sp>
        <p:nvSpPr>
          <p:cNvPr id="46091" name="Title 4"/>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Challenging the ‘culture of death’ (4)</a:t>
            </a:r>
          </a:p>
        </p:txBody>
      </p:sp>
      <p:sp>
        <p:nvSpPr>
          <p:cNvPr id="46092" name="TextBox 5"/>
          <p:cNvSpPr txBox="1">
            <a:spLocks noChangeArrowheads="1"/>
          </p:cNvSpPr>
          <p:nvPr/>
        </p:nvSpPr>
        <p:spPr bwMode="auto">
          <a:xfrm>
            <a:off x="4762500" y="1157288"/>
            <a:ext cx="36544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r>
              <a:rPr lang="en-GB" altLang="en-US">
                <a:solidFill>
                  <a:srgbClr val="00003E"/>
                </a:solidFill>
              </a:rPr>
              <a:t>What is this and why does </a:t>
            </a:r>
            <a:br>
              <a:rPr lang="en-GB" altLang="en-US">
                <a:solidFill>
                  <a:srgbClr val="00003E"/>
                </a:solidFill>
              </a:rPr>
            </a:br>
            <a:r>
              <a:rPr lang="en-GB" altLang="en-US">
                <a:solidFill>
                  <a:srgbClr val="00003E"/>
                </a:solidFill>
              </a:rPr>
              <a:t>it need to be challenged?</a:t>
            </a:r>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AutoShape 2">
            <a:hlinkClick r:id="" action="ppaction://noaction" highlightClick="1"/>
          </p:cNvPr>
          <p:cNvSpPr>
            <a:spLocks noChangeArrowheads="1"/>
          </p:cNvSpPr>
          <p:nvPr/>
        </p:nvSpPr>
        <p:spPr bwMode="auto">
          <a:xfrm>
            <a:off x="179388" y="188913"/>
            <a:ext cx="4392612" cy="576262"/>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US" altLang="en-US" sz="1800">
                <a:solidFill>
                  <a:schemeClr val="tx1"/>
                </a:solidFill>
              </a:rPr>
              <a:t>Challenging the ‘culture of death’</a:t>
            </a:r>
          </a:p>
        </p:txBody>
      </p:sp>
      <p:pic>
        <p:nvPicPr>
          <p:cNvPr id="4710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02438" name="Group 6"/>
          <p:cNvGraphicFramePr>
            <a:graphicFrameLocks noGrp="1"/>
          </p:cNvGraphicFramePr>
          <p:nvPr/>
        </p:nvGraphicFramePr>
        <p:xfrm>
          <a:off x="187325" y="908050"/>
          <a:ext cx="8767763" cy="5329238"/>
        </p:xfrm>
        <a:graphic>
          <a:graphicData uri="http://schemas.openxmlformats.org/drawingml/2006/table">
            <a:tbl>
              <a:tblPr/>
              <a:tblGrid>
                <a:gridCol w="1000125"/>
                <a:gridCol w="3384550"/>
                <a:gridCol w="4383088"/>
              </a:tblGrid>
              <a:tr h="1368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0" b="1" i="0" u="none" strike="noStrike" cap="none" normalizeH="0" baseline="0" dirty="0" smtClean="0">
                          <a:ln>
                            <a:noFill/>
                          </a:ln>
                          <a:solidFill>
                            <a:srgbClr val="990000"/>
                          </a:solidFill>
                          <a:effectLst/>
                          <a:latin typeface="Garamond" pitchFamily="18" charset="0"/>
                          <a:cs typeface="Arial" charset="0"/>
                          <a:sym typeface="Wingdings" pitchFamily="2" charset="2"/>
                        </a:rPr>
                        <a:t></a:t>
                      </a:r>
                    </a:p>
                  </a:txBody>
                  <a:tcPr anchor="ctr" horzOverflow="overflow">
                    <a:lnL cap="flat">
                      <a:noFill/>
                    </a:lnL>
                    <a:lnR>
                      <a:noFill/>
                    </a:lnR>
                    <a:lnT w="28575" cap="flat" cmpd="sng" algn="ctr">
                      <a:solidFill>
                        <a:srgbClr val="009900"/>
                      </a:solidFill>
                      <a:prstDash val="solid"/>
                      <a:round/>
                      <a:headEnd type="none" w="med" len="med"/>
                      <a:tailEnd type="none" w="med" len="med"/>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3600" b="1" i="0" u="none" strike="noStrike" cap="none" normalizeH="0" baseline="0" smtClean="0">
                          <a:ln>
                            <a:noFill/>
                          </a:ln>
                          <a:solidFill>
                            <a:schemeClr val="tx1"/>
                          </a:solidFill>
                          <a:effectLst/>
                          <a:latin typeface="Garamond" pitchFamily="18" charset="0"/>
                          <a:cs typeface="Arial" charset="0"/>
                        </a:rPr>
                        <a:t>Euthanasia </a:t>
                      </a:r>
                      <a:endParaRPr kumimoji="0" lang="en-US" sz="3600" b="1" i="0" u="none" strike="noStrike" cap="none" normalizeH="0" baseline="0" smtClean="0">
                        <a:ln>
                          <a:noFill/>
                        </a:ln>
                        <a:solidFill>
                          <a:schemeClr val="tx1"/>
                        </a:solidFill>
                        <a:effectLst/>
                        <a:latin typeface="Garamond" pitchFamily="18" charset="0"/>
                        <a:cs typeface="Arial" charset="0"/>
                      </a:endParaRPr>
                    </a:p>
                  </a:txBody>
                  <a:tcPr anchor="ctr" horzOverflow="overflow">
                    <a:lnL>
                      <a:noFill/>
                    </a:lnL>
                    <a:lnR cap="flat">
                      <a:noFill/>
                    </a:lnR>
                    <a:lnT w="28575" cap="flat" cmpd="sng" algn="ctr">
                      <a:solidFill>
                        <a:srgbClr val="009900"/>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r>
              <a:tr h="3960813">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smtClean="0">
                          <a:ln>
                            <a:noFill/>
                          </a:ln>
                          <a:solidFill>
                            <a:srgbClr val="990000"/>
                          </a:solidFill>
                          <a:effectLst/>
                          <a:latin typeface="Garamond" pitchFamily="18" charset="0"/>
                          <a:cs typeface="Arial" charset="0"/>
                          <a:sym typeface="Wingdings" pitchFamily="2" charset="2"/>
                        </a:rPr>
                        <a:t>“The fifth commandment forbids as gravely contrary to the moral law ... </a:t>
                      </a:r>
                      <a:r>
                        <a:rPr kumimoji="0" lang="en-GB" sz="2400" b="1" i="1" u="none" strike="noStrike" cap="none" normalizeH="0" baseline="0" smtClean="0">
                          <a:ln>
                            <a:noFill/>
                          </a:ln>
                          <a:solidFill>
                            <a:srgbClr val="990000"/>
                          </a:solidFill>
                          <a:effectLst/>
                          <a:latin typeface="Garamond" pitchFamily="18" charset="0"/>
                          <a:cs typeface="Arial" charset="0"/>
                          <a:sym typeface="Wingdings" pitchFamily="2" charset="2"/>
                        </a:rPr>
                        <a:t>direct euthanasia</a:t>
                      </a:r>
                      <a:r>
                        <a:rPr kumimoji="0" lang="en-GB" sz="2400" b="1" i="0" u="none" strike="noStrike" cap="none" normalizeH="0" baseline="0" smtClean="0">
                          <a:ln>
                            <a:noFill/>
                          </a:ln>
                          <a:solidFill>
                            <a:srgbClr val="990000"/>
                          </a:solidFill>
                          <a:effectLst/>
                          <a:latin typeface="Garamond" pitchFamily="18" charset="0"/>
                          <a:cs typeface="Arial" charset="0"/>
                          <a:sym typeface="Wingdings" pitchFamily="2" charset="2"/>
                        </a:rPr>
                        <a:t>, which consists in putting an end to the life of the handicapped, the sick, or those near death by an act or by the omission of a required action.”</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GB" sz="1600" b="0" i="1" u="none" strike="noStrike" cap="none" normalizeH="0" baseline="0" smtClean="0">
                          <a:ln>
                            <a:noFill/>
                          </a:ln>
                          <a:solidFill>
                            <a:schemeClr val="tx1"/>
                          </a:solidFill>
                          <a:effectLst/>
                          <a:latin typeface="Garamond" pitchFamily="18" charset="0"/>
                          <a:cs typeface="Arial" charset="0"/>
                          <a:sym typeface="Wingdings" pitchFamily="2" charset="2"/>
                        </a:rPr>
                        <a:t>Compendium of the Catechism</a:t>
                      </a:r>
                      <a:r>
                        <a:rPr kumimoji="0" lang="en-GB" sz="1600" b="0" i="0" u="none" strike="noStrike" cap="none" normalizeH="0" baseline="0" smtClean="0">
                          <a:ln>
                            <a:noFill/>
                          </a:ln>
                          <a:solidFill>
                            <a:schemeClr val="tx1"/>
                          </a:solidFill>
                          <a:effectLst/>
                          <a:latin typeface="Garamond" pitchFamily="18" charset="0"/>
                          <a:cs typeface="Arial" charset="0"/>
                          <a:sym typeface="Wingdings" pitchFamily="2" charset="2"/>
                        </a:rPr>
                        <a:t> </a:t>
                      </a:r>
                      <a:br>
                        <a:rPr kumimoji="0" lang="en-GB" sz="1600" b="0" i="0" u="none" strike="noStrike" cap="none" normalizeH="0" baseline="0" smtClean="0">
                          <a:ln>
                            <a:noFill/>
                          </a:ln>
                          <a:solidFill>
                            <a:schemeClr val="tx1"/>
                          </a:solidFill>
                          <a:effectLst/>
                          <a:latin typeface="Garamond" pitchFamily="18" charset="0"/>
                          <a:cs typeface="Arial" charset="0"/>
                          <a:sym typeface="Wingdings" pitchFamily="2" charset="2"/>
                        </a:rPr>
                      </a:br>
                      <a:r>
                        <a:rPr kumimoji="0" lang="en-GB" sz="1600" b="0" i="0" u="none" strike="noStrike" cap="none" normalizeH="0" baseline="0" smtClean="0">
                          <a:ln>
                            <a:noFill/>
                          </a:ln>
                          <a:solidFill>
                            <a:schemeClr val="tx1"/>
                          </a:solidFill>
                          <a:effectLst/>
                          <a:latin typeface="Garamond" pitchFamily="18" charset="0"/>
                          <a:cs typeface="Arial" charset="0"/>
                          <a:sym typeface="Wingdings" pitchFamily="2" charset="2"/>
                        </a:rPr>
                        <a:t>Question 470</a:t>
                      </a:r>
                      <a:endParaRPr kumimoji="0" lang="en-US" sz="1600" b="0" i="0" u="none" strike="noStrike" cap="none" normalizeH="0" baseline="0" smtClean="0">
                        <a:ln>
                          <a:noFill/>
                        </a:ln>
                        <a:solidFill>
                          <a:schemeClr val="tx1"/>
                        </a:solidFill>
                        <a:effectLst/>
                        <a:latin typeface="Garamond" pitchFamily="18" charset="0"/>
                        <a:cs typeface="Arial" charset="0"/>
                        <a:sym typeface="Wingdings" pitchFamily="2" charset="2"/>
                      </a:endParaRPr>
                    </a:p>
                  </a:txBody>
                  <a:tcPr horzOverflow="overflow">
                    <a:lnL cap="flat">
                      <a:noFill/>
                    </a:lnL>
                    <a:lnR>
                      <a:noFill/>
                    </a:lnR>
                    <a:lnT>
                      <a:noFill/>
                    </a:lnT>
                    <a:lnB w="28575" cap="flat" cmpd="sng" algn="ctr">
                      <a:solidFill>
                        <a:srgbClr val="0099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174625"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chemeClr val="tx1"/>
                          </a:solidFill>
                          <a:effectLst/>
                          <a:latin typeface="Garamond" pitchFamily="18" charset="0"/>
                          <a:cs typeface="Arial" charset="0"/>
                        </a:rPr>
                        <a:t>Euthanasia is killing as a false act of mercy, a practice that corrodes respect for the old and infirm and can soon become involuntary. Suicide is the intentional killing of oneself. Both practices hinder God’s completion of a life.</a:t>
                      </a:r>
                    </a:p>
                  </a:txBody>
                  <a:tcPr horzOverflow="overflow">
                    <a:lnL>
                      <a:noFill/>
                    </a:lnL>
                    <a:lnR cap="flat">
                      <a:noFill/>
                    </a:lnR>
                    <a:lnT>
                      <a:noFill/>
                    </a:lnT>
                    <a:lnB w="28575" cap="flat" cmpd="sng" algn="ctr">
                      <a:solidFill>
                        <a:srgbClr val="009900"/>
                      </a:solidFill>
                      <a:prstDash val="solid"/>
                      <a:round/>
                      <a:headEnd type="none" w="med" len="med"/>
                      <a:tailEnd type="none" w="med" len="med"/>
                    </a:lnB>
                    <a:lnTlToBr>
                      <a:noFill/>
                    </a:lnTlToBr>
                    <a:lnBlToTr>
                      <a:noFill/>
                    </a:lnBlToTr>
                    <a:noFill/>
                  </a:tcPr>
                </a:tc>
              </a:tr>
            </a:tbl>
          </a:graphicData>
        </a:graphic>
      </p:graphicFrame>
      <p:sp>
        <p:nvSpPr>
          <p:cNvPr id="47115" name="Title 4"/>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Challenging the ‘culture of death’ (5)</a:t>
            </a:r>
          </a:p>
        </p:txBody>
      </p:sp>
      <p:sp>
        <p:nvSpPr>
          <p:cNvPr id="47116" name="TextBox 5"/>
          <p:cNvSpPr txBox="1">
            <a:spLocks noChangeArrowheads="1"/>
          </p:cNvSpPr>
          <p:nvPr/>
        </p:nvSpPr>
        <p:spPr bwMode="auto">
          <a:xfrm>
            <a:off x="4762500" y="1157288"/>
            <a:ext cx="36544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r>
              <a:rPr lang="en-GB" altLang="en-US">
                <a:solidFill>
                  <a:srgbClr val="00003E"/>
                </a:solidFill>
              </a:rPr>
              <a:t>What is this and why does </a:t>
            </a:r>
            <a:br>
              <a:rPr lang="en-GB" altLang="en-US">
                <a:solidFill>
                  <a:srgbClr val="00003E"/>
                </a:solidFill>
              </a:rPr>
            </a:br>
            <a:r>
              <a:rPr lang="en-GB" altLang="en-US">
                <a:solidFill>
                  <a:srgbClr val="00003E"/>
                </a:solidFill>
              </a:rPr>
              <a:t>it need to be challenged?</a:t>
            </a:r>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a:hlinkClick r:id="" action="ppaction://noaction" highlightClick="1"/>
          </p:cNvPr>
          <p:cNvSpPr>
            <a:spLocks noChangeArrowheads="1"/>
          </p:cNvSpPr>
          <p:nvPr/>
        </p:nvSpPr>
        <p:spPr bwMode="auto">
          <a:xfrm>
            <a:off x="179388" y="188913"/>
            <a:ext cx="4392612" cy="576262"/>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US" altLang="en-US" sz="1800">
                <a:solidFill>
                  <a:schemeClr val="tx1"/>
                </a:solidFill>
              </a:rPr>
              <a:t>Challenging the ‘culture of death’</a:t>
            </a:r>
          </a:p>
        </p:txBody>
      </p:sp>
      <p:pic>
        <p:nvPicPr>
          <p:cNvPr id="4813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95364" name="Group 100"/>
          <p:cNvGraphicFramePr>
            <a:graphicFrameLocks noGrp="1"/>
          </p:cNvGraphicFramePr>
          <p:nvPr/>
        </p:nvGraphicFramePr>
        <p:xfrm>
          <a:off x="187325" y="908050"/>
          <a:ext cx="8767763" cy="5329238"/>
        </p:xfrm>
        <a:graphic>
          <a:graphicData uri="http://schemas.openxmlformats.org/drawingml/2006/table">
            <a:tbl>
              <a:tblPr/>
              <a:tblGrid>
                <a:gridCol w="1000125"/>
                <a:gridCol w="3384550"/>
                <a:gridCol w="4383088"/>
              </a:tblGrid>
              <a:tr h="1368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0" b="1" i="0" u="none" strike="noStrike" cap="none" normalizeH="0" baseline="0" dirty="0" smtClean="0">
                          <a:ln>
                            <a:noFill/>
                          </a:ln>
                          <a:solidFill>
                            <a:srgbClr val="990000"/>
                          </a:solidFill>
                          <a:effectLst/>
                          <a:latin typeface="Garamond" pitchFamily="18" charset="0"/>
                          <a:cs typeface="Arial" charset="0"/>
                          <a:sym typeface="Wingdings" pitchFamily="2" charset="2"/>
                        </a:rPr>
                        <a:t></a:t>
                      </a:r>
                    </a:p>
                  </a:txBody>
                  <a:tcPr anchor="ctr" horzOverflow="overflow">
                    <a:lnL cap="flat">
                      <a:noFill/>
                    </a:lnL>
                    <a:lnR>
                      <a:noFill/>
                    </a:lnR>
                    <a:lnT w="28575" cap="flat" cmpd="sng" algn="ctr">
                      <a:solidFill>
                        <a:srgbClr val="009900"/>
                      </a:solidFill>
                      <a:prstDash val="solid"/>
                      <a:round/>
                      <a:headEnd type="none" w="med" len="med"/>
                      <a:tailEnd type="none" w="med" len="med"/>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3600" b="1" i="0" u="none" strike="noStrike" cap="none" normalizeH="0" baseline="0" smtClean="0">
                          <a:ln>
                            <a:noFill/>
                          </a:ln>
                          <a:solidFill>
                            <a:schemeClr val="tx1"/>
                          </a:solidFill>
                          <a:effectLst/>
                          <a:latin typeface="Garamond" pitchFamily="18" charset="0"/>
                          <a:cs typeface="Arial" charset="0"/>
                        </a:rPr>
                        <a:t>Cloning and IVF</a:t>
                      </a:r>
                      <a:endParaRPr kumimoji="0" lang="en-US" sz="6000" b="1" i="0" u="none" strike="noStrike" cap="none" normalizeH="0" baseline="0" smtClean="0">
                        <a:ln>
                          <a:noFill/>
                        </a:ln>
                        <a:solidFill>
                          <a:srgbClr val="990000"/>
                        </a:solidFill>
                        <a:effectLst/>
                        <a:latin typeface="Garamond" pitchFamily="18" charset="0"/>
                        <a:cs typeface="Arial" charset="0"/>
                        <a:sym typeface="Wingdings" pitchFamily="2" charset="2"/>
                      </a:endParaRPr>
                    </a:p>
                  </a:txBody>
                  <a:tcPr anchor="ctr" horzOverflow="overflow">
                    <a:lnL>
                      <a:noFill/>
                    </a:lnL>
                    <a:lnR cap="flat">
                      <a:noFill/>
                    </a:lnR>
                    <a:lnT w="28575" cap="flat" cmpd="sng" algn="ctr">
                      <a:solidFill>
                        <a:srgbClr val="009900"/>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r>
              <a:tr h="3960813">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smtClean="0">
                          <a:ln>
                            <a:noFill/>
                          </a:ln>
                          <a:solidFill>
                            <a:srgbClr val="990000"/>
                          </a:solidFill>
                          <a:effectLst/>
                          <a:latin typeface="Garamond" pitchFamily="18" charset="0"/>
                          <a:cs typeface="Arial" charset="0"/>
                          <a:sym typeface="Wingdings" pitchFamily="2" charset="2"/>
                        </a:rPr>
                        <a:t>“They are immoral because they dissociate procreation from the act with which the spouses give themselves to each other and so introduce the domination of technology over the origin and destiny of the human person.”</a:t>
                      </a:r>
                    </a:p>
                    <a:p>
                      <a:pPr marL="0" marR="0" lvl="0" indent="0" algn="r" defTabSz="914400" rtl="0" eaLnBrk="1" fontAlgn="base" latinLnBrk="0" hangingPunct="1">
                        <a:lnSpc>
                          <a:spcPct val="100000"/>
                        </a:lnSpc>
                        <a:spcBef>
                          <a:spcPct val="50000"/>
                        </a:spcBef>
                        <a:spcAft>
                          <a:spcPct val="0"/>
                        </a:spcAft>
                        <a:buClrTx/>
                        <a:buSzTx/>
                        <a:buFontTx/>
                        <a:buNone/>
                        <a:tabLst/>
                      </a:pPr>
                      <a:r>
                        <a:rPr kumimoji="0" lang="en-GB" sz="1600" b="0" i="1" u="none" strike="noStrike" cap="none" normalizeH="0" baseline="0" smtClean="0">
                          <a:ln>
                            <a:noFill/>
                          </a:ln>
                          <a:solidFill>
                            <a:schemeClr val="tx1"/>
                          </a:solidFill>
                          <a:effectLst/>
                          <a:latin typeface="Garamond" pitchFamily="18" charset="0"/>
                          <a:cs typeface="Arial" charset="0"/>
                          <a:sym typeface="Wingdings" pitchFamily="2" charset="2"/>
                        </a:rPr>
                        <a:t>Compendium of the Catechism</a:t>
                      </a:r>
                      <a:r>
                        <a:rPr kumimoji="0" lang="en-GB" sz="1600" b="0" i="0" u="none" strike="noStrike" cap="none" normalizeH="0" baseline="0" smtClean="0">
                          <a:ln>
                            <a:noFill/>
                          </a:ln>
                          <a:solidFill>
                            <a:schemeClr val="tx1"/>
                          </a:solidFill>
                          <a:effectLst/>
                          <a:latin typeface="Garamond" pitchFamily="18" charset="0"/>
                          <a:cs typeface="Arial" charset="0"/>
                          <a:sym typeface="Wingdings" pitchFamily="2" charset="2"/>
                        </a:rPr>
                        <a:t> </a:t>
                      </a:r>
                      <a:br>
                        <a:rPr kumimoji="0" lang="en-GB" sz="1600" b="0" i="0" u="none" strike="noStrike" cap="none" normalizeH="0" baseline="0" smtClean="0">
                          <a:ln>
                            <a:noFill/>
                          </a:ln>
                          <a:solidFill>
                            <a:schemeClr val="tx1"/>
                          </a:solidFill>
                          <a:effectLst/>
                          <a:latin typeface="Garamond" pitchFamily="18" charset="0"/>
                          <a:cs typeface="Arial" charset="0"/>
                          <a:sym typeface="Wingdings" pitchFamily="2" charset="2"/>
                        </a:rPr>
                      </a:br>
                      <a:r>
                        <a:rPr kumimoji="0" lang="en-GB" sz="1600" b="0" i="0" u="none" strike="noStrike" cap="none" normalizeH="0" baseline="0" smtClean="0">
                          <a:ln>
                            <a:noFill/>
                          </a:ln>
                          <a:solidFill>
                            <a:schemeClr val="tx1"/>
                          </a:solidFill>
                          <a:effectLst/>
                          <a:latin typeface="Garamond" pitchFamily="18" charset="0"/>
                          <a:cs typeface="Arial" charset="0"/>
                          <a:sym typeface="Wingdings" pitchFamily="2" charset="2"/>
                        </a:rPr>
                        <a:t>(on artificial fertilization) Question 499</a:t>
                      </a:r>
                      <a:endParaRPr kumimoji="0" lang="en-US" sz="1600" b="0" i="0" u="none" strike="noStrike" cap="none" normalizeH="0" baseline="0" smtClean="0">
                        <a:ln>
                          <a:noFill/>
                        </a:ln>
                        <a:solidFill>
                          <a:schemeClr val="tx1"/>
                        </a:solidFill>
                        <a:effectLst/>
                        <a:latin typeface="Garamond" pitchFamily="18" charset="0"/>
                        <a:cs typeface="Arial" charset="0"/>
                        <a:sym typeface="Wingdings" pitchFamily="2" charset="2"/>
                      </a:endParaRPr>
                    </a:p>
                  </a:txBody>
                  <a:tcPr horzOverflow="overflow">
                    <a:lnL cap="flat">
                      <a:noFill/>
                    </a:lnL>
                    <a:lnR>
                      <a:noFill/>
                    </a:lnR>
                    <a:lnT>
                      <a:noFill/>
                    </a:lnT>
                    <a:lnB w="28575" cap="flat" cmpd="sng" algn="ctr">
                      <a:solidFill>
                        <a:srgbClr val="0099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174625" marR="0" lvl="0" indent="0" algn="l"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dirty="0" smtClean="0">
                        <a:ln>
                          <a:noFill/>
                        </a:ln>
                        <a:solidFill>
                          <a:schemeClr val="tx1"/>
                        </a:solidFill>
                        <a:effectLst/>
                        <a:latin typeface="Garamond" pitchFamily="18" charset="0"/>
                        <a:cs typeface="Arial" charset="0"/>
                      </a:endParaRPr>
                    </a:p>
                  </a:txBody>
                  <a:tcPr horzOverflow="overflow">
                    <a:lnL>
                      <a:noFill/>
                    </a:lnL>
                    <a:lnR cap="flat">
                      <a:noFill/>
                    </a:lnR>
                    <a:lnT>
                      <a:noFill/>
                    </a:lnT>
                    <a:lnB w="28575" cap="flat" cmpd="sng" algn="ctr">
                      <a:solidFill>
                        <a:srgbClr val="009900"/>
                      </a:solidFill>
                      <a:prstDash val="solid"/>
                      <a:round/>
                      <a:headEnd type="none" w="med" len="med"/>
                      <a:tailEnd type="none" w="med" len="med"/>
                    </a:lnB>
                    <a:lnTlToBr>
                      <a:noFill/>
                    </a:lnTlToBr>
                    <a:lnBlToTr>
                      <a:noFill/>
                    </a:lnBlToTr>
                    <a:noFill/>
                  </a:tcPr>
                </a:tc>
              </a:tr>
            </a:tbl>
          </a:graphicData>
        </a:graphic>
      </p:graphicFrame>
      <p:sp>
        <p:nvSpPr>
          <p:cNvPr id="48139" name="Title 4"/>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Challenging the ‘culture of death’ (6)</a:t>
            </a:r>
          </a:p>
        </p:txBody>
      </p:sp>
      <p:sp>
        <p:nvSpPr>
          <p:cNvPr id="48140" name="TextBox 5"/>
          <p:cNvSpPr txBox="1">
            <a:spLocks noChangeArrowheads="1"/>
          </p:cNvSpPr>
          <p:nvPr/>
        </p:nvSpPr>
        <p:spPr bwMode="auto">
          <a:xfrm>
            <a:off x="4762500" y="1157288"/>
            <a:ext cx="37925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r>
              <a:rPr lang="en-GB" altLang="en-US">
                <a:solidFill>
                  <a:srgbClr val="00003E"/>
                </a:solidFill>
              </a:rPr>
              <a:t>What are these and why do</a:t>
            </a:r>
            <a:br>
              <a:rPr lang="en-GB" altLang="en-US">
                <a:solidFill>
                  <a:srgbClr val="00003E"/>
                </a:solidFill>
              </a:rPr>
            </a:br>
            <a:r>
              <a:rPr lang="en-GB" altLang="en-US">
                <a:solidFill>
                  <a:srgbClr val="00003E"/>
                </a:solidFill>
              </a:rPr>
              <a:t>they need to be challenged?</a:t>
            </a:r>
          </a:p>
        </p:txBody>
      </p:sp>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AutoShape 2">
            <a:hlinkClick r:id="" action="ppaction://noaction" highlightClick="1"/>
          </p:cNvPr>
          <p:cNvSpPr>
            <a:spLocks noChangeArrowheads="1"/>
          </p:cNvSpPr>
          <p:nvPr/>
        </p:nvSpPr>
        <p:spPr bwMode="auto">
          <a:xfrm>
            <a:off x="179388" y="188913"/>
            <a:ext cx="4392612" cy="576262"/>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US" altLang="en-US" sz="1800">
                <a:solidFill>
                  <a:schemeClr val="tx1"/>
                </a:solidFill>
              </a:rPr>
              <a:t>Challenging the ‘culture of death’</a:t>
            </a:r>
          </a:p>
        </p:txBody>
      </p:sp>
      <p:pic>
        <p:nvPicPr>
          <p:cNvPr id="4915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95364" name="Group 100"/>
          <p:cNvGraphicFramePr>
            <a:graphicFrameLocks noGrp="1"/>
          </p:cNvGraphicFramePr>
          <p:nvPr/>
        </p:nvGraphicFramePr>
        <p:xfrm>
          <a:off x="187325" y="908050"/>
          <a:ext cx="8767763" cy="5329238"/>
        </p:xfrm>
        <a:graphic>
          <a:graphicData uri="http://schemas.openxmlformats.org/drawingml/2006/table">
            <a:tbl>
              <a:tblPr/>
              <a:tblGrid>
                <a:gridCol w="1000125"/>
                <a:gridCol w="3384550"/>
                <a:gridCol w="4383088"/>
              </a:tblGrid>
              <a:tr h="1368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0" b="1" i="0" u="none" strike="noStrike" cap="none" normalizeH="0" baseline="0" dirty="0" smtClean="0">
                          <a:ln>
                            <a:noFill/>
                          </a:ln>
                          <a:solidFill>
                            <a:srgbClr val="990000"/>
                          </a:solidFill>
                          <a:effectLst/>
                          <a:latin typeface="Garamond" pitchFamily="18" charset="0"/>
                          <a:cs typeface="Arial" charset="0"/>
                          <a:sym typeface="Wingdings" pitchFamily="2" charset="2"/>
                        </a:rPr>
                        <a:t></a:t>
                      </a:r>
                    </a:p>
                  </a:txBody>
                  <a:tcPr anchor="ctr" horzOverflow="overflow">
                    <a:lnL cap="flat">
                      <a:noFill/>
                    </a:lnL>
                    <a:lnR>
                      <a:noFill/>
                    </a:lnR>
                    <a:lnT w="28575" cap="flat" cmpd="sng" algn="ctr">
                      <a:solidFill>
                        <a:srgbClr val="009900"/>
                      </a:solidFill>
                      <a:prstDash val="solid"/>
                      <a:round/>
                      <a:headEnd type="none" w="med" len="med"/>
                      <a:tailEnd type="none" w="med" len="med"/>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3600" b="1" i="0" u="none" strike="noStrike" cap="none" normalizeH="0" baseline="0" smtClean="0">
                          <a:ln>
                            <a:noFill/>
                          </a:ln>
                          <a:solidFill>
                            <a:schemeClr val="tx1"/>
                          </a:solidFill>
                          <a:effectLst/>
                          <a:latin typeface="Garamond" pitchFamily="18" charset="0"/>
                          <a:cs typeface="Arial" charset="0"/>
                        </a:rPr>
                        <a:t>Cloning and IVF</a:t>
                      </a:r>
                      <a:endParaRPr kumimoji="0" lang="en-US" sz="6000" b="1" i="0" u="none" strike="noStrike" cap="none" normalizeH="0" baseline="0" smtClean="0">
                        <a:ln>
                          <a:noFill/>
                        </a:ln>
                        <a:solidFill>
                          <a:srgbClr val="990000"/>
                        </a:solidFill>
                        <a:effectLst/>
                        <a:latin typeface="Garamond" pitchFamily="18" charset="0"/>
                        <a:cs typeface="Arial" charset="0"/>
                        <a:sym typeface="Wingdings" pitchFamily="2" charset="2"/>
                      </a:endParaRPr>
                    </a:p>
                  </a:txBody>
                  <a:tcPr anchor="ctr" horzOverflow="overflow">
                    <a:lnL>
                      <a:noFill/>
                    </a:lnL>
                    <a:lnR cap="flat">
                      <a:noFill/>
                    </a:lnR>
                    <a:lnT w="28575" cap="flat" cmpd="sng" algn="ctr">
                      <a:solidFill>
                        <a:srgbClr val="009900"/>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r>
              <a:tr h="3960813">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smtClean="0">
                          <a:ln>
                            <a:noFill/>
                          </a:ln>
                          <a:solidFill>
                            <a:srgbClr val="990000"/>
                          </a:solidFill>
                          <a:effectLst/>
                          <a:latin typeface="Garamond" pitchFamily="18" charset="0"/>
                          <a:cs typeface="Arial" charset="0"/>
                          <a:sym typeface="Wingdings" pitchFamily="2" charset="2"/>
                        </a:rPr>
                        <a:t>“They are immoral because they dissociate procreation from the act with which the spouses give themselves to each other and so introduce the domination of technology over the origin and destiny of the human person.”</a:t>
                      </a:r>
                    </a:p>
                    <a:p>
                      <a:pPr marL="0" marR="0" lvl="0" indent="0" algn="r" defTabSz="914400" rtl="0" eaLnBrk="1" fontAlgn="base" latinLnBrk="0" hangingPunct="1">
                        <a:lnSpc>
                          <a:spcPct val="100000"/>
                        </a:lnSpc>
                        <a:spcBef>
                          <a:spcPct val="50000"/>
                        </a:spcBef>
                        <a:spcAft>
                          <a:spcPct val="0"/>
                        </a:spcAft>
                        <a:buClrTx/>
                        <a:buSzTx/>
                        <a:buFontTx/>
                        <a:buNone/>
                        <a:tabLst/>
                      </a:pPr>
                      <a:r>
                        <a:rPr kumimoji="0" lang="en-GB" sz="1600" b="0" i="1" u="none" strike="noStrike" cap="none" normalizeH="0" baseline="0" smtClean="0">
                          <a:ln>
                            <a:noFill/>
                          </a:ln>
                          <a:solidFill>
                            <a:schemeClr val="tx1"/>
                          </a:solidFill>
                          <a:effectLst/>
                          <a:latin typeface="Garamond" pitchFamily="18" charset="0"/>
                          <a:cs typeface="Arial" charset="0"/>
                          <a:sym typeface="Wingdings" pitchFamily="2" charset="2"/>
                        </a:rPr>
                        <a:t>Compendium of the Catechism</a:t>
                      </a:r>
                      <a:r>
                        <a:rPr kumimoji="0" lang="en-GB" sz="1600" b="0" i="0" u="none" strike="noStrike" cap="none" normalizeH="0" baseline="0" smtClean="0">
                          <a:ln>
                            <a:noFill/>
                          </a:ln>
                          <a:solidFill>
                            <a:schemeClr val="tx1"/>
                          </a:solidFill>
                          <a:effectLst/>
                          <a:latin typeface="Garamond" pitchFamily="18" charset="0"/>
                          <a:cs typeface="Arial" charset="0"/>
                          <a:sym typeface="Wingdings" pitchFamily="2" charset="2"/>
                        </a:rPr>
                        <a:t> </a:t>
                      </a:r>
                      <a:br>
                        <a:rPr kumimoji="0" lang="en-GB" sz="1600" b="0" i="0" u="none" strike="noStrike" cap="none" normalizeH="0" baseline="0" smtClean="0">
                          <a:ln>
                            <a:noFill/>
                          </a:ln>
                          <a:solidFill>
                            <a:schemeClr val="tx1"/>
                          </a:solidFill>
                          <a:effectLst/>
                          <a:latin typeface="Garamond" pitchFamily="18" charset="0"/>
                          <a:cs typeface="Arial" charset="0"/>
                          <a:sym typeface="Wingdings" pitchFamily="2" charset="2"/>
                        </a:rPr>
                      </a:br>
                      <a:r>
                        <a:rPr kumimoji="0" lang="en-GB" sz="1600" b="0" i="0" u="none" strike="noStrike" cap="none" normalizeH="0" baseline="0" smtClean="0">
                          <a:ln>
                            <a:noFill/>
                          </a:ln>
                          <a:solidFill>
                            <a:schemeClr val="tx1"/>
                          </a:solidFill>
                          <a:effectLst/>
                          <a:latin typeface="Garamond" pitchFamily="18" charset="0"/>
                          <a:cs typeface="Arial" charset="0"/>
                          <a:sym typeface="Wingdings" pitchFamily="2" charset="2"/>
                        </a:rPr>
                        <a:t>(on artificial fertilization) Question 499</a:t>
                      </a:r>
                      <a:endParaRPr kumimoji="0" lang="en-US" sz="1600" b="0" i="0" u="none" strike="noStrike" cap="none" normalizeH="0" baseline="0" smtClean="0">
                        <a:ln>
                          <a:noFill/>
                        </a:ln>
                        <a:solidFill>
                          <a:schemeClr val="tx1"/>
                        </a:solidFill>
                        <a:effectLst/>
                        <a:latin typeface="Garamond" pitchFamily="18" charset="0"/>
                        <a:cs typeface="Arial" charset="0"/>
                        <a:sym typeface="Wingdings" pitchFamily="2" charset="2"/>
                      </a:endParaRPr>
                    </a:p>
                  </a:txBody>
                  <a:tcPr horzOverflow="overflow">
                    <a:lnL cap="flat">
                      <a:noFill/>
                    </a:lnL>
                    <a:lnR>
                      <a:noFill/>
                    </a:lnR>
                    <a:lnT>
                      <a:noFill/>
                    </a:lnT>
                    <a:lnB w="28575" cap="flat" cmpd="sng" algn="ctr">
                      <a:solidFill>
                        <a:srgbClr val="0099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174625"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chemeClr val="tx1"/>
                          </a:solidFill>
                          <a:effectLst/>
                          <a:latin typeface="Garamond" pitchFamily="18" charset="0"/>
                          <a:cs typeface="Arial" charset="0"/>
                        </a:rPr>
                        <a:t>Human cloning is the artificial duplication of human beings. ‘In vitro </a:t>
                      </a:r>
                      <a:r>
                        <a:rPr kumimoji="0" lang="en-US" sz="2600" b="0" i="0" u="none" strike="noStrike" cap="none" normalizeH="0" baseline="0" dirty="0" err="1" smtClean="0">
                          <a:ln>
                            <a:noFill/>
                          </a:ln>
                          <a:solidFill>
                            <a:schemeClr val="tx1"/>
                          </a:solidFill>
                          <a:effectLst/>
                          <a:latin typeface="Garamond" pitchFamily="18" charset="0"/>
                          <a:cs typeface="Arial" charset="0"/>
                        </a:rPr>
                        <a:t>fertilisation</a:t>
                      </a:r>
                      <a:r>
                        <a:rPr kumimoji="0" lang="en-US" sz="2600" b="0" i="0" u="none" strike="noStrike" cap="none" normalizeH="0" baseline="0" dirty="0" smtClean="0">
                          <a:ln>
                            <a:noFill/>
                          </a:ln>
                          <a:solidFill>
                            <a:schemeClr val="tx1"/>
                          </a:solidFill>
                          <a:effectLst/>
                          <a:latin typeface="Garamond" pitchFamily="18" charset="0"/>
                          <a:cs typeface="Arial" charset="0"/>
                        </a:rPr>
                        <a:t>’ (IVF) is artificial non-sexual procreation. They attack the dignity of the child, the sanctity of natural procreation and lead in practice to the mass destruction of embryos.</a:t>
                      </a:r>
                      <a:endParaRPr kumimoji="0" lang="en-US" sz="3600" b="1" i="0" u="none" strike="noStrike" cap="none" normalizeH="0" baseline="0" dirty="0" smtClean="0">
                        <a:ln>
                          <a:noFill/>
                        </a:ln>
                        <a:solidFill>
                          <a:schemeClr val="tx1"/>
                        </a:solidFill>
                        <a:effectLst/>
                        <a:latin typeface="Garamond" pitchFamily="18" charset="0"/>
                        <a:cs typeface="Arial" charset="0"/>
                      </a:endParaRPr>
                    </a:p>
                  </a:txBody>
                  <a:tcPr horzOverflow="overflow">
                    <a:lnL>
                      <a:noFill/>
                    </a:lnL>
                    <a:lnR cap="flat">
                      <a:noFill/>
                    </a:lnR>
                    <a:lnT>
                      <a:noFill/>
                    </a:lnT>
                    <a:lnB w="28575" cap="flat" cmpd="sng" algn="ctr">
                      <a:solidFill>
                        <a:srgbClr val="009900"/>
                      </a:solidFill>
                      <a:prstDash val="solid"/>
                      <a:round/>
                      <a:headEnd type="none" w="med" len="med"/>
                      <a:tailEnd type="none" w="med" len="med"/>
                    </a:lnB>
                    <a:lnTlToBr>
                      <a:noFill/>
                    </a:lnTlToBr>
                    <a:lnBlToTr>
                      <a:noFill/>
                    </a:lnBlToTr>
                    <a:noFill/>
                  </a:tcPr>
                </a:tc>
              </a:tr>
            </a:tbl>
          </a:graphicData>
        </a:graphic>
      </p:graphicFrame>
      <p:sp>
        <p:nvSpPr>
          <p:cNvPr id="49163" name="Title 4"/>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Challenging the ‘culture of death’ (7)</a:t>
            </a:r>
          </a:p>
        </p:txBody>
      </p:sp>
      <p:sp>
        <p:nvSpPr>
          <p:cNvPr id="49164" name="TextBox 5"/>
          <p:cNvSpPr txBox="1">
            <a:spLocks noChangeArrowheads="1"/>
          </p:cNvSpPr>
          <p:nvPr/>
        </p:nvSpPr>
        <p:spPr bwMode="auto">
          <a:xfrm>
            <a:off x="4762500" y="1157288"/>
            <a:ext cx="37925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r>
              <a:rPr lang="en-GB" altLang="en-US">
                <a:solidFill>
                  <a:srgbClr val="00003E"/>
                </a:solidFill>
              </a:rPr>
              <a:t>What are these and why do</a:t>
            </a:r>
            <a:br>
              <a:rPr lang="en-GB" altLang="en-US">
                <a:solidFill>
                  <a:srgbClr val="00003E"/>
                </a:solidFill>
              </a:rPr>
            </a:br>
            <a:r>
              <a:rPr lang="en-GB" altLang="en-US">
                <a:solidFill>
                  <a:srgbClr val="00003E"/>
                </a:solidFill>
              </a:rPr>
              <a:t>they need to be challenged?</a:t>
            </a:r>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AutoShape 2">
            <a:hlinkClick r:id="" action="ppaction://noaction" highlightClick="1"/>
          </p:cNvPr>
          <p:cNvSpPr>
            <a:spLocks noChangeArrowheads="1"/>
          </p:cNvSpPr>
          <p:nvPr/>
        </p:nvSpPr>
        <p:spPr bwMode="auto">
          <a:xfrm>
            <a:off x="179388" y="188913"/>
            <a:ext cx="4392612" cy="576262"/>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US" altLang="en-US" sz="1800">
                <a:solidFill>
                  <a:schemeClr val="tx1"/>
                </a:solidFill>
              </a:rPr>
              <a:t>Challenging the ‘culture of death’</a:t>
            </a:r>
          </a:p>
        </p:txBody>
      </p:sp>
      <p:pic>
        <p:nvPicPr>
          <p:cNvPr id="5017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96309" name="Group 21"/>
          <p:cNvGraphicFramePr>
            <a:graphicFrameLocks noGrp="1"/>
          </p:cNvGraphicFramePr>
          <p:nvPr/>
        </p:nvGraphicFramePr>
        <p:xfrm>
          <a:off x="187325" y="908050"/>
          <a:ext cx="8767763" cy="5329238"/>
        </p:xfrm>
        <a:graphic>
          <a:graphicData uri="http://schemas.openxmlformats.org/drawingml/2006/table">
            <a:tbl>
              <a:tblPr/>
              <a:tblGrid>
                <a:gridCol w="1000125"/>
                <a:gridCol w="3384550"/>
                <a:gridCol w="4383088"/>
              </a:tblGrid>
              <a:tr h="1368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0" b="1" i="0" u="none" strike="noStrike" cap="none" normalizeH="0" baseline="0" dirty="0" smtClean="0">
                          <a:ln>
                            <a:noFill/>
                          </a:ln>
                          <a:solidFill>
                            <a:srgbClr val="990000"/>
                          </a:solidFill>
                          <a:effectLst/>
                          <a:latin typeface="Garamond" pitchFamily="18" charset="0"/>
                          <a:cs typeface="Arial" charset="0"/>
                          <a:sym typeface="Wingdings" pitchFamily="2" charset="2"/>
                        </a:rPr>
                        <a:t></a:t>
                      </a:r>
                    </a:p>
                  </a:txBody>
                  <a:tcPr anchor="ctr" horzOverflow="overflow">
                    <a:lnL cap="flat">
                      <a:noFill/>
                    </a:lnL>
                    <a:lnR>
                      <a:noFill/>
                    </a:lnR>
                    <a:lnT w="28575" cap="flat" cmpd="sng" algn="ctr">
                      <a:solidFill>
                        <a:srgbClr val="009900"/>
                      </a:solidFill>
                      <a:prstDash val="solid"/>
                      <a:round/>
                      <a:headEnd type="none" w="med" len="med"/>
                      <a:tailEnd type="none" w="med" len="med"/>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3600" b="1" i="0" u="none" strike="noStrike" cap="none" normalizeH="0" baseline="0" dirty="0" smtClean="0">
                          <a:ln>
                            <a:noFill/>
                          </a:ln>
                          <a:solidFill>
                            <a:schemeClr val="tx1"/>
                          </a:solidFill>
                          <a:effectLst/>
                          <a:latin typeface="Garamond" pitchFamily="18" charset="0"/>
                          <a:cs typeface="Arial" charset="0"/>
                        </a:rPr>
                        <a:t>Divorce, re-marriage </a:t>
                      </a:r>
                      <a:br>
                        <a:rPr kumimoji="0" lang="en-GB" sz="3600" b="1" i="0" u="none" strike="noStrike" cap="none" normalizeH="0" baseline="0" dirty="0" smtClean="0">
                          <a:ln>
                            <a:noFill/>
                          </a:ln>
                          <a:solidFill>
                            <a:schemeClr val="tx1"/>
                          </a:solidFill>
                          <a:effectLst/>
                          <a:latin typeface="Garamond" pitchFamily="18" charset="0"/>
                          <a:cs typeface="Arial" charset="0"/>
                        </a:rPr>
                      </a:br>
                      <a:r>
                        <a:rPr kumimoji="0" lang="en-GB" sz="3600" b="1" i="0" u="none" strike="noStrike" cap="none" normalizeH="0" baseline="0" dirty="0" smtClean="0">
                          <a:ln>
                            <a:noFill/>
                          </a:ln>
                          <a:solidFill>
                            <a:schemeClr val="tx1"/>
                          </a:solidFill>
                          <a:effectLst/>
                          <a:latin typeface="Garamond" pitchFamily="18" charset="0"/>
                          <a:cs typeface="Arial" charset="0"/>
                        </a:rPr>
                        <a:t>and co-habitation</a:t>
                      </a:r>
                      <a:endParaRPr kumimoji="0" lang="en-US" sz="3600" b="1" i="0" u="none" strike="noStrike" cap="none" normalizeH="0" baseline="0" dirty="0" smtClean="0">
                        <a:ln>
                          <a:noFill/>
                        </a:ln>
                        <a:solidFill>
                          <a:schemeClr val="tx1"/>
                        </a:solidFill>
                        <a:effectLst/>
                        <a:latin typeface="Garamond" pitchFamily="18" charset="0"/>
                        <a:cs typeface="Arial" charset="0"/>
                      </a:endParaRPr>
                    </a:p>
                  </a:txBody>
                  <a:tcPr anchor="ctr" horzOverflow="overflow">
                    <a:lnL>
                      <a:noFill/>
                    </a:lnL>
                    <a:lnR cap="flat">
                      <a:noFill/>
                    </a:lnR>
                    <a:lnT w="28575" cap="flat" cmpd="sng" algn="ctr">
                      <a:solidFill>
                        <a:srgbClr val="009900"/>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r>
              <a:tr h="3960813">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smtClean="0">
                          <a:ln>
                            <a:noFill/>
                          </a:ln>
                          <a:solidFill>
                            <a:srgbClr val="990000"/>
                          </a:solidFill>
                          <a:effectLst/>
                          <a:latin typeface="Garamond" pitchFamily="18" charset="0"/>
                          <a:cs typeface="Arial" charset="0"/>
                          <a:sym typeface="Wingdings" pitchFamily="2" charset="2"/>
                        </a:rPr>
                        <a:t>“The marital union of man and woman … is by its very nature ordered to the communion and good of the couple and the generation and education of children … According to the original divine plan this conjugal union is indissoluble, as Jesus Christ affirmed.”</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GB" sz="1600" b="0" i="1" u="none" strike="noStrike" cap="none" normalizeH="0" baseline="0" dirty="0" smtClean="0">
                          <a:ln>
                            <a:noFill/>
                          </a:ln>
                          <a:solidFill>
                            <a:schemeClr val="tx1"/>
                          </a:solidFill>
                          <a:effectLst/>
                          <a:latin typeface="Garamond" pitchFamily="18" charset="0"/>
                          <a:cs typeface="Arial" charset="0"/>
                          <a:sym typeface="Wingdings" pitchFamily="2" charset="2"/>
                        </a:rPr>
                        <a:t>Compendium of the Catechism</a:t>
                      </a:r>
                      <a:r>
                        <a:rPr kumimoji="0" lang="en-GB" sz="1600" b="0" i="0" u="none" strike="noStrike" cap="none" normalizeH="0" baseline="0" dirty="0" smtClean="0">
                          <a:ln>
                            <a:noFill/>
                          </a:ln>
                          <a:solidFill>
                            <a:schemeClr val="tx1"/>
                          </a:solidFill>
                          <a:effectLst/>
                          <a:latin typeface="Garamond" pitchFamily="18" charset="0"/>
                          <a:cs typeface="Arial" charset="0"/>
                          <a:sym typeface="Wingdings" pitchFamily="2" charset="2"/>
                        </a:rPr>
                        <a:t> </a:t>
                      </a:r>
                      <a:br>
                        <a:rPr kumimoji="0" lang="en-GB" sz="1600" b="0" i="0" u="none" strike="noStrike" cap="none" normalizeH="0" baseline="0" dirty="0" smtClean="0">
                          <a:ln>
                            <a:noFill/>
                          </a:ln>
                          <a:solidFill>
                            <a:schemeClr val="tx1"/>
                          </a:solidFill>
                          <a:effectLst/>
                          <a:latin typeface="Garamond" pitchFamily="18" charset="0"/>
                          <a:cs typeface="Arial" charset="0"/>
                          <a:sym typeface="Wingdings" pitchFamily="2" charset="2"/>
                        </a:rPr>
                      </a:br>
                      <a:r>
                        <a:rPr kumimoji="0" lang="en-GB" sz="1600" b="0" i="0" u="none" strike="noStrike" cap="none" normalizeH="0" baseline="0" dirty="0" smtClean="0">
                          <a:ln>
                            <a:noFill/>
                          </a:ln>
                          <a:solidFill>
                            <a:schemeClr val="tx1"/>
                          </a:solidFill>
                          <a:effectLst/>
                          <a:latin typeface="Garamond" pitchFamily="18" charset="0"/>
                          <a:cs typeface="Arial" charset="0"/>
                          <a:sym typeface="Wingdings" pitchFamily="2" charset="2"/>
                        </a:rPr>
                        <a:t>Question 338</a:t>
                      </a:r>
                      <a:endParaRPr kumimoji="0" lang="en-US" sz="1600" b="0" i="0" u="none" strike="noStrike" cap="none" normalizeH="0" baseline="0" dirty="0" smtClean="0">
                        <a:ln>
                          <a:noFill/>
                        </a:ln>
                        <a:solidFill>
                          <a:schemeClr val="tx1"/>
                        </a:solidFill>
                        <a:effectLst/>
                        <a:latin typeface="Garamond" pitchFamily="18" charset="0"/>
                        <a:cs typeface="Arial" charset="0"/>
                        <a:sym typeface="Wingdings" pitchFamily="2" charset="2"/>
                      </a:endParaRPr>
                    </a:p>
                  </a:txBody>
                  <a:tcPr horzOverflow="overflow">
                    <a:lnL cap="flat">
                      <a:noFill/>
                    </a:lnL>
                    <a:lnR>
                      <a:noFill/>
                    </a:lnR>
                    <a:lnT>
                      <a:noFill/>
                    </a:lnT>
                    <a:lnB w="28575" cap="flat" cmpd="sng" algn="ctr">
                      <a:solidFill>
                        <a:srgbClr val="0099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174625" marR="0" lvl="0" indent="0" algn="l" defTabSz="914400" rtl="0" eaLnBrk="1" fontAlgn="base" latinLnBrk="0" hangingPunct="1">
                        <a:lnSpc>
                          <a:spcPct val="100000"/>
                        </a:lnSpc>
                        <a:spcBef>
                          <a:spcPct val="20000"/>
                        </a:spcBef>
                        <a:spcAft>
                          <a:spcPct val="0"/>
                        </a:spcAft>
                        <a:buClrTx/>
                        <a:buSzTx/>
                        <a:buFontTx/>
                        <a:buNone/>
                        <a:tabLst/>
                      </a:pPr>
                      <a:endParaRPr kumimoji="0" lang="en-US" sz="2600" b="0" i="0" u="none" strike="noStrike" cap="none" normalizeH="0" baseline="0" dirty="0" smtClean="0">
                        <a:ln>
                          <a:noFill/>
                        </a:ln>
                        <a:solidFill>
                          <a:schemeClr val="tx1"/>
                        </a:solidFill>
                        <a:effectLst/>
                        <a:latin typeface="Garamond" pitchFamily="18" charset="0"/>
                        <a:cs typeface="Arial" charset="0"/>
                      </a:endParaRPr>
                    </a:p>
                  </a:txBody>
                  <a:tcPr horzOverflow="overflow">
                    <a:lnL>
                      <a:noFill/>
                    </a:lnL>
                    <a:lnR cap="flat">
                      <a:noFill/>
                    </a:lnR>
                    <a:lnT>
                      <a:noFill/>
                    </a:lnT>
                    <a:lnB w="28575" cap="flat" cmpd="sng" algn="ctr">
                      <a:solidFill>
                        <a:srgbClr val="009900"/>
                      </a:solidFill>
                      <a:prstDash val="solid"/>
                      <a:round/>
                      <a:headEnd type="none" w="med" len="med"/>
                      <a:tailEnd type="none" w="med" len="med"/>
                    </a:lnB>
                    <a:lnTlToBr>
                      <a:noFill/>
                    </a:lnTlToBr>
                    <a:lnBlToTr>
                      <a:noFill/>
                    </a:lnBlToTr>
                    <a:noFill/>
                  </a:tcPr>
                </a:tc>
              </a:tr>
            </a:tbl>
          </a:graphicData>
        </a:graphic>
      </p:graphicFrame>
      <p:sp>
        <p:nvSpPr>
          <p:cNvPr id="50187" name="Title 4"/>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Challenging the ‘culture of death’ (8)</a:t>
            </a:r>
          </a:p>
        </p:txBody>
      </p:sp>
      <p:sp>
        <p:nvSpPr>
          <p:cNvPr id="50188" name="TextBox 6"/>
          <p:cNvSpPr txBox="1">
            <a:spLocks noChangeArrowheads="1"/>
          </p:cNvSpPr>
          <p:nvPr/>
        </p:nvSpPr>
        <p:spPr bwMode="auto">
          <a:xfrm>
            <a:off x="5580063" y="1157288"/>
            <a:ext cx="28797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r>
              <a:rPr lang="en-GB" altLang="en-US">
                <a:solidFill>
                  <a:srgbClr val="00003E"/>
                </a:solidFill>
              </a:rPr>
              <a:t>Why do these need to be challenged?</a:t>
            </a: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229600" cy="2448272"/>
          </a:xfrm>
        </p:spPr>
        <p:txBody>
          <a:bodyPr/>
          <a:lstStyle/>
          <a:p>
            <a:pPr algn="l"/>
            <a:r>
              <a:rPr lang="en-GB" dirty="0" smtClean="0"/>
              <a:t>A trusted guide (a Christian friend, family member)</a:t>
            </a:r>
            <a:br>
              <a:rPr lang="en-GB" dirty="0" smtClean="0"/>
            </a:br>
            <a:r>
              <a:rPr lang="en-GB" dirty="0" smtClean="0"/>
              <a:t>A spiritual director (priest, bishop, religious, trained lay person)</a:t>
            </a:r>
            <a:br>
              <a:rPr lang="en-GB" dirty="0" smtClean="0"/>
            </a:br>
            <a:r>
              <a:rPr lang="en-GB" dirty="0" smtClean="0"/>
              <a:t>may be helpful in developing a plan of action</a:t>
            </a:r>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58970"/>
            <a:ext cx="4932040" cy="369903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956" y="2719552"/>
            <a:ext cx="2795508" cy="4138448"/>
          </a:xfrm>
          <a:prstGeom prst="rect">
            <a:avLst/>
          </a:prstGeom>
        </p:spPr>
      </p:pic>
    </p:spTree>
    <p:extLst>
      <p:ext uri="{BB962C8B-B14F-4D97-AF65-F5344CB8AC3E}">
        <p14:creationId xmlns:p14="http://schemas.microsoft.com/office/powerpoint/2010/main" val="2922629833"/>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AutoShape 2">
            <a:hlinkClick r:id="" action="ppaction://noaction" highlightClick="1"/>
          </p:cNvPr>
          <p:cNvSpPr>
            <a:spLocks noChangeArrowheads="1"/>
          </p:cNvSpPr>
          <p:nvPr/>
        </p:nvSpPr>
        <p:spPr bwMode="auto">
          <a:xfrm>
            <a:off x="179388" y="188913"/>
            <a:ext cx="4392612" cy="576262"/>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US" altLang="en-US" sz="1800">
                <a:solidFill>
                  <a:schemeClr val="tx1"/>
                </a:solidFill>
              </a:rPr>
              <a:t>Challenging the ‘culture of death’</a:t>
            </a:r>
          </a:p>
        </p:txBody>
      </p:sp>
      <p:pic>
        <p:nvPicPr>
          <p:cNvPr id="5120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96309" name="Group 21"/>
          <p:cNvGraphicFramePr>
            <a:graphicFrameLocks noGrp="1"/>
          </p:cNvGraphicFramePr>
          <p:nvPr/>
        </p:nvGraphicFramePr>
        <p:xfrm>
          <a:off x="187325" y="908050"/>
          <a:ext cx="8767763" cy="5329238"/>
        </p:xfrm>
        <a:graphic>
          <a:graphicData uri="http://schemas.openxmlformats.org/drawingml/2006/table">
            <a:tbl>
              <a:tblPr/>
              <a:tblGrid>
                <a:gridCol w="1000125"/>
                <a:gridCol w="3384550"/>
                <a:gridCol w="4383088"/>
              </a:tblGrid>
              <a:tr h="1368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0" b="1" i="0" u="none" strike="noStrike" cap="none" normalizeH="0" baseline="0" dirty="0" smtClean="0">
                          <a:ln>
                            <a:noFill/>
                          </a:ln>
                          <a:solidFill>
                            <a:srgbClr val="990000"/>
                          </a:solidFill>
                          <a:effectLst/>
                          <a:latin typeface="Garamond" pitchFamily="18" charset="0"/>
                          <a:cs typeface="Arial" charset="0"/>
                          <a:sym typeface="Wingdings" pitchFamily="2" charset="2"/>
                        </a:rPr>
                        <a:t></a:t>
                      </a:r>
                    </a:p>
                  </a:txBody>
                  <a:tcPr anchor="ctr" horzOverflow="overflow">
                    <a:lnL cap="flat">
                      <a:noFill/>
                    </a:lnL>
                    <a:lnR>
                      <a:noFill/>
                    </a:lnR>
                    <a:lnT w="28575" cap="flat" cmpd="sng" algn="ctr">
                      <a:solidFill>
                        <a:srgbClr val="009900"/>
                      </a:solidFill>
                      <a:prstDash val="solid"/>
                      <a:round/>
                      <a:headEnd type="none" w="med" len="med"/>
                      <a:tailEnd type="none" w="med" len="med"/>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3600" b="1" i="0" u="none" strike="noStrike" cap="none" normalizeH="0" baseline="0" dirty="0" smtClean="0">
                          <a:ln>
                            <a:noFill/>
                          </a:ln>
                          <a:solidFill>
                            <a:schemeClr val="tx1"/>
                          </a:solidFill>
                          <a:effectLst/>
                          <a:latin typeface="Garamond" pitchFamily="18" charset="0"/>
                          <a:cs typeface="Arial" charset="0"/>
                        </a:rPr>
                        <a:t>Divorce, re-marriage </a:t>
                      </a:r>
                      <a:br>
                        <a:rPr kumimoji="0" lang="en-GB" sz="3600" b="1" i="0" u="none" strike="noStrike" cap="none" normalizeH="0" baseline="0" dirty="0" smtClean="0">
                          <a:ln>
                            <a:noFill/>
                          </a:ln>
                          <a:solidFill>
                            <a:schemeClr val="tx1"/>
                          </a:solidFill>
                          <a:effectLst/>
                          <a:latin typeface="Garamond" pitchFamily="18" charset="0"/>
                          <a:cs typeface="Arial" charset="0"/>
                        </a:rPr>
                      </a:br>
                      <a:r>
                        <a:rPr kumimoji="0" lang="en-GB" sz="3600" b="1" i="0" u="none" strike="noStrike" cap="none" normalizeH="0" baseline="0" dirty="0" smtClean="0">
                          <a:ln>
                            <a:noFill/>
                          </a:ln>
                          <a:solidFill>
                            <a:schemeClr val="tx1"/>
                          </a:solidFill>
                          <a:effectLst/>
                          <a:latin typeface="Garamond" pitchFamily="18" charset="0"/>
                          <a:cs typeface="Arial" charset="0"/>
                        </a:rPr>
                        <a:t>and co-habitation</a:t>
                      </a:r>
                      <a:endParaRPr kumimoji="0" lang="en-US" sz="3600" b="1" i="0" u="none" strike="noStrike" cap="none" normalizeH="0" baseline="0" dirty="0" smtClean="0">
                        <a:ln>
                          <a:noFill/>
                        </a:ln>
                        <a:solidFill>
                          <a:schemeClr val="tx1"/>
                        </a:solidFill>
                        <a:effectLst/>
                        <a:latin typeface="Garamond" pitchFamily="18" charset="0"/>
                        <a:cs typeface="Arial" charset="0"/>
                      </a:endParaRPr>
                    </a:p>
                  </a:txBody>
                  <a:tcPr anchor="ctr" horzOverflow="overflow">
                    <a:lnL>
                      <a:noFill/>
                    </a:lnL>
                    <a:lnR cap="flat">
                      <a:noFill/>
                    </a:lnR>
                    <a:lnT w="28575" cap="flat" cmpd="sng" algn="ctr">
                      <a:solidFill>
                        <a:srgbClr val="009900"/>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r>
              <a:tr h="3960813">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smtClean="0">
                          <a:ln>
                            <a:noFill/>
                          </a:ln>
                          <a:solidFill>
                            <a:srgbClr val="990000"/>
                          </a:solidFill>
                          <a:effectLst/>
                          <a:latin typeface="Garamond" pitchFamily="18" charset="0"/>
                          <a:cs typeface="Arial" charset="0"/>
                          <a:sym typeface="Wingdings" pitchFamily="2" charset="2"/>
                        </a:rPr>
                        <a:t>“The marital union of man and woman … is by its very nature ordered to the communion and good of the couple and the generation and education of children … According to the original divine plan this conjugal union is indissoluble, as Jesus Christ affirmed.”</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GB" sz="1600" b="0" i="1" u="none" strike="noStrike" cap="none" normalizeH="0" baseline="0" smtClean="0">
                          <a:ln>
                            <a:noFill/>
                          </a:ln>
                          <a:solidFill>
                            <a:schemeClr val="tx1"/>
                          </a:solidFill>
                          <a:effectLst/>
                          <a:latin typeface="Garamond" pitchFamily="18" charset="0"/>
                          <a:cs typeface="Arial" charset="0"/>
                          <a:sym typeface="Wingdings" pitchFamily="2" charset="2"/>
                        </a:rPr>
                        <a:t>Compendium of the Catechism</a:t>
                      </a:r>
                      <a:r>
                        <a:rPr kumimoji="0" lang="en-GB" sz="1600" b="0" i="0" u="none" strike="noStrike" cap="none" normalizeH="0" baseline="0" smtClean="0">
                          <a:ln>
                            <a:noFill/>
                          </a:ln>
                          <a:solidFill>
                            <a:schemeClr val="tx1"/>
                          </a:solidFill>
                          <a:effectLst/>
                          <a:latin typeface="Garamond" pitchFamily="18" charset="0"/>
                          <a:cs typeface="Arial" charset="0"/>
                          <a:sym typeface="Wingdings" pitchFamily="2" charset="2"/>
                        </a:rPr>
                        <a:t> </a:t>
                      </a:r>
                      <a:br>
                        <a:rPr kumimoji="0" lang="en-GB" sz="1600" b="0" i="0" u="none" strike="noStrike" cap="none" normalizeH="0" baseline="0" smtClean="0">
                          <a:ln>
                            <a:noFill/>
                          </a:ln>
                          <a:solidFill>
                            <a:schemeClr val="tx1"/>
                          </a:solidFill>
                          <a:effectLst/>
                          <a:latin typeface="Garamond" pitchFamily="18" charset="0"/>
                          <a:cs typeface="Arial" charset="0"/>
                          <a:sym typeface="Wingdings" pitchFamily="2" charset="2"/>
                        </a:rPr>
                      </a:br>
                      <a:r>
                        <a:rPr kumimoji="0" lang="en-GB" sz="1600" b="0" i="0" u="none" strike="noStrike" cap="none" normalizeH="0" baseline="0" smtClean="0">
                          <a:ln>
                            <a:noFill/>
                          </a:ln>
                          <a:solidFill>
                            <a:schemeClr val="tx1"/>
                          </a:solidFill>
                          <a:effectLst/>
                          <a:latin typeface="Garamond" pitchFamily="18" charset="0"/>
                          <a:cs typeface="Arial" charset="0"/>
                          <a:sym typeface="Wingdings" pitchFamily="2" charset="2"/>
                        </a:rPr>
                        <a:t>Question 338</a:t>
                      </a:r>
                      <a:endParaRPr kumimoji="0" lang="en-US" sz="1600" b="0" i="0" u="none" strike="noStrike" cap="none" normalizeH="0" baseline="0" smtClean="0">
                        <a:ln>
                          <a:noFill/>
                        </a:ln>
                        <a:solidFill>
                          <a:schemeClr val="tx1"/>
                        </a:solidFill>
                        <a:effectLst/>
                        <a:latin typeface="Garamond" pitchFamily="18" charset="0"/>
                        <a:cs typeface="Arial" charset="0"/>
                        <a:sym typeface="Wingdings" pitchFamily="2" charset="2"/>
                      </a:endParaRPr>
                    </a:p>
                  </a:txBody>
                  <a:tcPr horzOverflow="overflow">
                    <a:lnL cap="flat">
                      <a:noFill/>
                    </a:lnL>
                    <a:lnR>
                      <a:noFill/>
                    </a:lnR>
                    <a:lnT>
                      <a:noFill/>
                    </a:lnT>
                    <a:lnB w="28575" cap="flat" cmpd="sng" algn="ctr">
                      <a:solidFill>
                        <a:srgbClr val="0099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174625"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chemeClr val="tx1"/>
                          </a:solidFill>
                          <a:effectLst/>
                          <a:latin typeface="Garamond" pitchFamily="18" charset="0"/>
                          <a:cs typeface="Arial" charset="0"/>
                        </a:rPr>
                        <a:t>Divorce, re-marriage and cohabitation all </a:t>
                      </a:r>
                      <a:r>
                        <a:rPr kumimoji="0" lang="en-US" sz="2600" b="0" i="0" u="none" strike="noStrike" cap="none" normalizeH="0" baseline="0" dirty="0" err="1" smtClean="0">
                          <a:ln>
                            <a:noFill/>
                          </a:ln>
                          <a:solidFill>
                            <a:schemeClr val="tx1"/>
                          </a:solidFill>
                          <a:effectLst/>
                          <a:latin typeface="Garamond" pitchFamily="18" charset="0"/>
                          <a:cs typeface="Arial" charset="0"/>
                        </a:rPr>
                        <a:t>destabilise</a:t>
                      </a:r>
                      <a:r>
                        <a:rPr kumimoji="0" lang="en-US" sz="2600" b="0" i="0" u="none" strike="noStrike" cap="none" normalizeH="0" baseline="0" dirty="0" smtClean="0">
                          <a:ln>
                            <a:noFill/>
                          </a:ln>
                          <a:solidFill>
                            <a:schemeClr val="tx1"/>
                          </a:solidFill>
                          <a:effectLst/>
                          <a:latin typeface="Garamond" pitchFamily="18" charset="0"/>
                          <a:cs typeface="Arial" charset="0"/>
                        </a:rPr>
                        <a:t> and devalue the dignity of Marriage and the family as the natural foundations of society.</a:t>
                      </a:r>
                    </a:p>
                  </a:txBody>
                  <a:tcPr horzOverflow="overflow">
                    <a:lnL>
                      <a:noFill/>
                    </a:lnL>
                    <a:lnR cap="flat">
                      <a:noFill/>
                    </a:lnR>
                    <a:lnT>
                      <a:noFill/>
                    </a:lnT>
                    <a:lnB w="28575" cap="flat" cmpd="sng" algn="ctr">
                      <a:solidFill>
                        <a:srgbClr val="009900"/>
                      </a:solidFill>
                      <a:prstDash val="solid"/>
                      <a:round/>
                      <a:headEnd type="none" w="med" len="med"/>
                      <a:tailEnd type="none" w="med" len="med"/>
                    </a:lnB>
                    <a:lnTlToBr>
                      <a:noFill/>
                    </a:lnTlToBr>
                    <a:lnBlToTr>
                      <a:noFill/>
                    </a:lnBlToTr>
                    <a:noFill/>
                  </a:tcPr>
                </a:tc>
              </a:tr>
            </a:tbl>
          </a:graphicData>
        </a:graphic>
      </p:graphicFrame>
      <p:sp>
        <p:nvSpPr>
          <p:cNvPr id="51211" name="Title 4"/>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Challenging the ‘culture of death’ (9)</a:t>
            </a:r>
          </a:p>
        </p:txBody>
      </p:sp>
      <p:sp>
        <p:nvSpPr>
          <p:cNvPr id="51212" name="TextBox 6"/>
          <p:cNvSpPr txBox="1">
            <a:spLocks noChangeArrowheads="1"/>
          </p:cNvSpPr>
          <p:nvPr/>
        </p:nvSpPr>
        <p:spPr bwMode="auto">
          <a:xfrm>
            <a:off x="5580063" y="1157288"/>
            <a:ext cx="28797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r>
              <a:rPr lang="en-GB" altLang="en-US">
                <a:solidFill>
                  <a:srgbClr val="00003E"/>
                </a:solidFill>
              </a:rPr>
              <a:t>Why do these need to be challenged?</a:t>
            </a:r>
          </a:p>
        </p:txBody>
      </p:sp>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AutoShape 2">
            <a:hlinkClick r:id="" action="ppaction://noaction" highlightClick="1"/>
          </p:cNvPr>
          <p:cNvSpPr>
            <a:spLocks noChangeArrowheads="1"/>
          </p:cNvSpPr>
          <p:nvPr/>
        </p:nvSpPr>
        <p:spPr bwMode="auto">
          <a:xfrm>
            <a:off x="179388" y="188913"/>
            <a:ext cx="4392612" cy="576262"/>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US" altLang="en-US" sz="1800">
                <a:solidFill>
                  <a:schemeClr val="tx1"/>
                </a:solidFill>
              </a:rPr>
              <a:t>Challenging the ‘culture of death’</a:t>
            </a:r>
          </a:p>
        </p:txBody>
      </p:sp>
      <p:pic>
        <p:nvPicPr>
          <p:cNvPr id="5222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03487" name="Group 31"/>
          <p:cNvGraphicFramePr>
            <a:graphicFrameLocks noGrp="1"/>
          </p:cNvGraphicFramePr>
          <p:nvPr/>
        </p:nvGraphicFramePr>
        <p:xfrm>
          <a:off x="187325" y="908050"/>
          <a:ext cx="8767763" cy="5329238"/>
        </p:xfrm>
        <a:graphic>
          <a:graphicData uri="http://schemas.openxmlformats.org/drawingml/2006/table">
            <a:tbl>
              <a:tblPr/>
              <a:tblGrid>
                <a:gridCol w="1000125"/>
                <a:gridCol w="4392613"/>
                <a:gridCol w="3375025"/>
              </a:tblGrid>
              <a:tr h="1368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0" b="1" i="0" u="none" strike="noStrike" cap="none" normalizeH="0" baseline="0" dirty="0" smtClean="0">
                          <a:ln>
                            <a:noFill/>
                          </a:ln>
                          <a:solidFill>
                            <a:srgbClr val="990000"/>
                          </a:solidFill>
                          <a:effectLst/>
                          <a:latin typeface="Garamond" pitchFamily="18" charset="0"/>
                          <a:cs typeface="Arial" charset="0"/>
                          <a:sym typeface="Wingdings" pitchFamily="2" charset="2"/>
                        </a:rPr>
                        <a:t></a:t>
                      </a:r>
                    </a:p>
                  </a:txBody>
                  <a:tcPr anchor="ctr" horzOverflow="overflow">
                    <a:lnL cap="flat">
                      <a:noFill/>
                    </a:lnL>
                    <a:lnR>
                      <a:noFill/>
                    </a:lnR>
                    <a:lnT w="28575" cap="flat" cmpd="sng" algn="ctr">
                      <a:solidFill>
                        <a:srgbClr val="009900"/>
                      </a:solidFill>
                      <a:prstDash val="solid"/>
                      <a:round/>
                      <a:headEnd type="none" w="med" len="med"/>
                      <a:tailEnd type="none" w="med" len="med"/>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3600" b="1" i="0" u="none" strike="noStrike" cap="none" normalizeH="0" baseline="0" smtClean="0">
                          <a:ln>
                            <a:noFill/>
                          </a:ln>
                          <a:solidFill>
                            <a:schemeClr val="tx1"/>
                          </a:solidFill>
                          <a:effectLst/>
                          <a:latin typeface="Garamond" pitchFamily="18" charset="0"/>
                          <a:cs typeface="Arial" charset="0"/>
                        </a:rPr>
                        <a:t>Artificial contraception; </a:t>
                      </a:r>
                      <a:br>
                        <a:rPr kumimoji="0" lang="en-GB" sz="3600" b="1" i="0" u="none" strike="noStrike" cap="none" normalizeH="0" baseline="0" smtClean="0">
                          <a:ln>
                            <a:noFill/>
                          </a:ln>
                          <a:solidFill>
                            <a:schemeClr val="tx1"/>
                          </a:solidFill>
                          <a:effectLst/>
                          <a:latin typeface="Garamond" pitchFamily="18" charset="0"/>
                          <a:cs typeface="Arial" charset="0"/>
                        </a:rPr>
                      </a:br>
                      <a:r>
                        <a:rPr kumimoji="0" lang="en-GB" sz="3600" b="1" i="0" u="none" strike="noStrike" cap="none" normalizeH="0" baseline="0" smtClean="0">
                          <a:ln>
                            <a:noFill/>
                          </a:ln>
                          <a:solidFill>
                            <a:schemeClr val="tx1"/>
                          </a:solidFill>
                          <a:effectLst/>
                          <a:latin typeface="Garamond" pitchFamily="18" charset="0"/>
                          <a:cs typeface="Arial" charset="0"/>
                        </a:rPr>
                        <a:t>homosexual activity</a:t>
                      </a:r>
                      <a:endParaRPr kumimoji="0" lang="en-US" sz="3600" b="1" i="0" u="none" strike="noStrike" cap="none" normalizeH="0" baseline="0" smtClean="0">
                        <a:ln>
                          <a:noFill/>
                        </a:ln>
                        <a:solidFill>
                          <a:schemeClr val="tx1"/>
                        </a:solidFill>
                        <a:effectLst/>
                        <a:latin typeface="Garamond" pitchFamily="18" charset="0"/>
                        <a:cs typeface="Arial" charset="0"/>
                      </a:endParaRPr>
                    </a:p>
                  </a:txBody>
                  <a:tcPr anchor="ctr" horzOverflow="overflow">
                    <a:lnL>
                      <a:noFill/>
                    </a:lnL>
                    <a:lnR cap="flat">
                      <a:noFill/>
                    </a:lnR>
                    <a:lnT w="28575" cap="flat" cmpd="sng" algn="ctr">
                      <a:solidFill>
                        <a:srgbClr val="009900"/>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r>
              <a:tr h="3960813">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smtClean="0">
                          <a:ln>
                            <a:noFill/>
                          </a:ln>
                          <a:solidFill>
                            <a:srgbClr val="990000"/>
                          </a:solidFill>
                          <a:effectLst/>
                          <a:latin typeface="Garamond" pitchFamily="18" charset="0"/>
                          <a:cs typeface="Arial" charset="0"/>
                          <a:sym typeface="Wingdings" pitchFamily="2" charset="2"/>
                        </a:rPr>
                        <a:t>“No one may break the inseparable connection which God has established between these two meanings [unitive and procreative] of the conjugal act by excluding one or the other of them.”</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b="0" i="1" u="none" strike="noStrike" cap="none" normalizeH="0" baseline="0" smtClean="0">
                          <a:ln>
                            <a:noFill/>
                          </a:ln>
                          <a:solidFill>
                            <a:schemeClr val="tx1"/>
                          </a:solidFill>
                          <a:effectLst/>
                          <a:latin typeface="Garamond" pitchFamily="18" charset="0"/>
                          <a:cs typeface="Arial" charset="0"/>
                          <a:sym typeface="Wingdings" pitchFamily="2" charset="2"/>
                        </a:rPr>
                        <a:t>Compendium of the Catechism</a:t>
                      </a:r>
                      <a:r>
                        <a:rPr kumimoji="0" lang="en-US" sz="1600" b="0" i="0" u="none" strike="noStrike" cap="none" normalizeH="0" baseline="0" smtClean="0">
                          <a:ln>
                            <a:noFill/>
                          </a:ln>
                          <a:solidFill>
                            <a:schemeClr val="tx1"/>
                          </a:solidFill>
                          <a:effectLst/>
                          <a:latin typeface="Garamond" pitchFamily="18" charset="0"/>
                          <a:cs typeface="Arial" charset="0"/>
                          <a:sym typeface="Wingdings" pitchFamily="2" charset="2"/>
                        </a:rPr>
                        <a:t> Question 338</a:t>
                      </a:r>
                      <a:br>
                        <a:rPr kumimoji="0" lang="en-US" sz="1600" b="0" i="0" u="none" strike="noStrike" cap="none" normalizeH="0" baseline="0" smtClean="0">
                          <a:ln>
                            <a:noFill/>
                          </a:ln>
                          <a:solidFill>
                            <a:schemeClr val="tx1"/>
                          </a:solidFill>
                          <a:effectLst/>
                          <a:latin typeface="Garamond" pitchFamily="18" charset="0"/>
                          <a:cs typeface="Arial" charset="0"/>
                          <a:sym typeface="Wingdings" pitchFamily="2" charset="2"/>
                        </a:rPr>
                      </a:br>
                      <a:endParaRPr kumimoji="0" lang="en-GB" sz="1600" b="0" i="0" u="none" strike="noStrike" cap="none" normalizeH="0" baseline="0" smtClean="0">
                        <a:ln>
                          <a:noFill/>
                        </a:ln>
                        <a:solidFill>
                          <a:schemeClr val="tx1"/>
                        </a:solidFill>
                        <a:effectLst/>
                        <a:latin typeface="Garamond" pitchFamily="18" charset="0"/>
                        <a:cs typeface="Arial" charset="0"/>
                        <a:sym typeface="Wingdings" pitchFamily="2" charset="2"/>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smtClean="0">
                          <a:ln>
                            <a:noFill/>
                          </a:ln>
                          <a:solidFill>
                            <a:srgbClr val="990000"/>
                          </a:solidFill>
                          <a:effectLst/>
                          <a:latin typeface="Garamond" pitchFamily="18" charset="0"/>
                          <a:cs typeface="Arial" charset="0"/>
                          <a:sym typeface="Wingdings" pitchFamily="2" charset="2"/>
                        </a:rPr>
                        <a:t>“Homosexual acts … close the sexual act to the gift of life. Under no circumstances can they be approved.”</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GB" sz="1600" b="0" i="1" u="none" strike="noStrike" cap="none" normalizeH="0" baseline="0" smtClean="0">
                          <a:ln>
                            <a:noFill/>
                          </a:ln>
                          <a:solidFill>
                            <a:schemeClr val="tx1"/>
                          </a:solidFill>
                          <a:effectLst/>
                          <a:latin typeface="Garamond" pitchFamily="18" charset="0"/>
                          <a:cs typeface="Arial" charset="0"/>
                          <a:sym typeface="Wingdings" pitchFamily="2" charset="2"/>
                        </a:rPr>
                        <a:t>Catechism of the Catholic Church</a:t>
                      </a:r>
                      <a:r>
                        <a:rPr kumimoji="0" lang="en-GB" sz="1600" b="0" i="0" u="none" strike="noStrike" cap="none" normalizeH="0" baseline="0" smtClean="0">
                          <a:ln>
                            <a:noFill/>
                          </a:ln>
                          <a:solidFill>
                            <a:schemeClr val="tx1"/>
                          </a:solidFill>
                          <a:effectLst/>
                          <a:latin typeface="Garamond" pitchFamily="18" charset="0"/>
                          <a:cs typeface="Arial" charset="0"/>
                          <a:sym typeface="Wingdings" pitchFamily="2" charset="2"/>
                        </a:rPr>
                        <a:t> par. 2357</a:t>
                      </a:r>
                      <a:endParaRPr kumimoji="0" lang="en-US" sz="1600" b="0" i="0" u="none" strike="noStrike" cap="none" normalizeH="0" baseline="0" smtClean="0">
                        <a:ln>
                          <a:noFill/>
                        </a:ln>
                        <a:solidFill>
                          <a:schemeClr val="tx1"/>
                        </a:solidFill>
                        <a:effectLst/>
                        <a:latin typeface="Garamond" pitchFamily="18" charset="0"/>
                        <a:cs typeface="Arial" charset="0"/>
                        <a:sym typeface="Wingdings" pitchFamily="2" charset="2"/>
                      </a:endParaRPr>
                    </a:p>
                  </a:txBody>
                  <a:tcPr horzOverflow="overflow">
                    <a:lnL cap="flat">
                      <a:noFill/>
                    </a:lnL>
                    <a:lnR>
                      <a:noFill/>
                    </a:lnR>
                    <a:lnT>
                      <a:noFill/>
                    </a:lnT>
                    <a:lnB w="28575" cap="flat" cmpd="sng" algn="ctr">
                      <a:solidFill>
                        <a:srgbClr val="0099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87313" marR="0" lvl="0" indent="0" algn="l" defTabSz="914400" rtl="0" eaLnBrk="1" fontAlgn="base" latinLnBrk="0" hangingPunct="1">
                        <a:lnSpc>
                          <a:spcPct val="100000"/>
                        </a:lnSpc>
                        <a:spcBef>
                          <a:spcPct val="20000"/>
                        </a:spcBef>
                        <a:spcAft>
                          <a:spcPct val="0"/>
                        </a:spcAft>
                        <a:buClrTx/>
                        <a:buSzTx/>
                        <a:buFontTx/>
                        <a:buNone/>
                        <a:tabLst/>
                      </a:pPr>
                      <a:endParaRPr kumimoji="0" lang="en-US" sz="2600" b="0" i="0" u="none" strike="noStrike" cap="none" normalizeH="0" baseline="0" dirty="0" smtClean="0">
                        <a:ln>
                          <a:noFill/>
                        </a:ln>
                        <a:solidFill>
                          <a:schemeClr val="tx1"/>
                        </a:solidFill>
                        <a:effectLst/>
                        <a:latin typeface="Garamond" pitchFamily="18" charset="0"/>
                        <a:cs typeface="Arial" charset="0"/>
                      </a:endParaRPr>
                    </a:p>
                  </a:txBody>
                  <a:tcPr horzOverflow="overflow">
                    <a:lnL>
                      <a:noFill/>
                    </a:lnL>
                    <a:lnR cap="flat">
                      <a:noFill/>
                    </a:lnR>
                    <a:lnT>
                      <a:noFill/>
                    </a:lnT>
                    <a:lnB w="28575" cap="flat" cmpd="sng" algn="ctr">
                      <a:solidFill>
                        <a:srgbClr val="009900"/>
                      </a:solidFill>
                      <a:prstDash val="solid"/>
                      <a:round/>
                      <a:headEnd type="none" w="med" len="med"/>
                      <a:tailEnd type="none" w="med" len="med"/>
                    </a:lnB>
                    <a:lnTlToBr>
                      <a:noFill/>
                    </a:lnTlToBr>
                    <a:lnBlToTr>
                      <a:noFill/>
                    </a:lnBlToTr>
                    <a:noFill/>
                  </a:tcPr>
                </a:tc>
              </a:tr>
            </a:tbl>
          </a:graphicData>
        </a:graphic>
      </p:graphicFrame>
      <p:sp>
        <p:nvSpPr>
          <p:cNvPr id="52235" name="Title 4"/>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Challenging the ‘culture of death’ (10)</a:t>
            </a:r>
          </a:p>
        </p:txBody>
      </p:sp>
      <p:sp>
        <p:nvSpPr>
          <p:cNvPr id="52236" name="TextBox 6"/>
          <p:cNvSpPr txBox="1">
            <a:spLocks noChangeArrowheads="1"/>
          </p:cNvSpPr>
          <p:nvPr/>
        </p:nvSpPr>
        <p:spPr bwMode="auto">
          <a:xfrm>
            <a:off x="6156325" y="1157288"/>
            <a:ext cx="28797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r>
              <a:rPr lang="en-GB" altLang="en-US">
                <a:solidFill>
                  <a:srgbClr val="00003E"/>
                </a:solidFill>
              </a:rPr>
              <a:t>Why do these need to be challenged?</a:t>
            </a:r>
          </a:p>
        </p:txBody>
      </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AutoShape 2">
            <a:hlinkClick r:id="" action="ppaction://noaction" highlightClick="1"/>
          </p:cNvPr>
          <p:cNvSpPr>
            <a:spLocks noChangeArrowheads="1"/>
          </p:cNvSpPr>
          <p:nvPr/>
        </p:nvSpPr>
        <p:spPr bwMode="auto">
          <a:xfrm>
            <a:off x="179388" y="188913"/>
            <a:ext cx="4392612" cy="576262"/>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US" altLang="en-US" sz="1800">
                <a:solidFill>
                  <a:schemeClr val="tx1"/>
                </a:solidFill>
              </a:rPr>
              <a:t>Challenging the ‘culture of death’</a:t>
            </a:r>
          </a:p>
        </p:txBody>
      </p:sp>
      <p:pic>
        <p:nvPicPr>
          <p:cNvPr id="5325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03487" name="Group 31"/>
          <p:cNvGraphicFramePr>
            <a:graphicFrameLocks noGrp="1"/>
          </p:cNvGraphicFramePr>
          <p:nvPr/>
        </p:nvGraphicFramePr>
        <p:xfrm>
          <a:off x="187325" y="908050"/>
          <a:ext cx="8767763" cy="5329238"/>
        </p:xfrm>
        <a:graphic>
          <a:graphicData uri="http://schemas.openxmlformats.org/drawingml/2006/table">
            <a:tbl>
              <a:tblPr/>
              <a:tblGrid>
                <a:gridCol w="1000125"/>
                <a:gridCol w="4392613"/>
                <a:gridCol w="3375025"/>
              </a:tblGrid>
              <a:tr h="1368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0" b="1" i="0" u="none" strike="noStrike" cap="none" normalizeH="0" baseline="0" dirty="0" smtClean="0">
                          <a:ln>
                            <a:noFill/>
                          </a:ln>
                          <a:solidFill>
                            <a:srgbClr val="990000"/>
                          </a:solidFill>
                          <a:effectLst/>
                          <a:latin typeface="Garamond" pitchFamily="18" charset="0"/>
                          <a:cs typeface="Arial" charset="0"/>
                          <a:sym typeface="Wingdings" pitchFamily="2" charset="2"/>
                        </a:rPr>
                        <a:t></a:t>
                      </a:r>
                    </a:p>
                  </a:txBody>
                  <a:tcPr anchor="ctr" horzOverflow="overflow">
                    <a:lnL cap="flat">
                      <a:noFill/>
                    </a:lnL>
                    <a:lnR>
                      <a:noFill/>
                    </a:lnR>
                    <a:lnT w="28575" cap="flat" cmpd="sng" algn="ctr">
                      <a:solidFill>
                        <a:srgbClr val="009900"/>
                      </a:solidFill>
                      <a:prstDash val="solid"/>
                      <a:round/>
                      <a:headEnd type="none" w="med" len="med"/>
                      <a:tailEnd type="none" w="med" len="med"/>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3600" b="1" i="0" u="none" strike="noStrike" cap="none" normalizeH="0" baseline="0" smtClean="0">
                          <a:ln>
                            <a:noFill/>
                          </a:ln>
                          <a:solidFill>
                            <a:schemeClr val="tx1"/>
                          </a:solidFill>
                          <a:effectLst/>
                          <a:latin typeface="Garamond" pitchFamily="18" charset="0"/>
                          <a:cs typeface="Arial" charset="0"/>
                        </a:rPr>
                        <a:t>Artificial contraception; </a:t>
                      </a:r>
                      <a:br>
                        <a:rPr kumimoji="0" lang="en-GB" sz="3600" b="1" i="0" u="none" strike="noStrike" cap="none" normalizeH="0" baseline="0" smtClean="0">
                          <a:ln>
                            <a:noFill/>
                          </a:ln>
                          <a:solidFill>
                            <a:schemeClr val="tx1"/>
                          </a:solidFill>
                          <a:effectLst/>
                          <a:latin typeface="Garamond" pitchFamily="18" charset="0"/>
                          <a:cs typeface="Arial" charset="0"/>
                        </a:rPr>
                      </a:br>
                      <a:r>
                        <a:rPr kumimoji="0" lang="en-GB" sz="3600" b="1" i="0" u="none" strike="noStrike" cap="none" normalizeH="0" baseline="0" smtClean="0">
                          <a:ln>
                            <a:noFill/>
                          </a:ln>
                          <a:solidFill>
                            <a:schemeClr val="tx1"/>
                          </a:solidFill>
                          <a:effectLst/>
                          <a:latin typeface="Garamond" pitchFamily="18" charset="0"/>
                          <a:cs typeface="Arial" charset="0"/>
                        </a:rPr>
                        <a:t>homosexual activity</a:t>
                      </a:r>
                      <a:endParaRPr kumimoji="0" lang="en-US" sz="3600" b="1" i="0" u="none" strike="noStrike" cap="none" normalizeH="0" baseline="0" smtClean="0">
                        <a:ln>
                          <a:noFill/>
                        </a:ln>
                        <a:solidFill>
                          <a:schemeClr val="tx1"/>
                        </a:solidFill>
                        <a:effectLst/>
                        <a:latin typeface="Garamond" pitchFamily="18" charset="0"/>
                        <a:cs typeface="Arial" charset="0"/>
                      </a:endParaRPr>
                    </a:p>
                  </a:txBody>
                  <a:tcPr anchor="ctr" horzOverflow="overflow">
                    <a:lnL>
                      <a:noFill/>
                    </a:lnL>
                    <a:lnR cap="flat">
                      <a:noFill/>
                    </a:lnR>
                    <a:lnT w="28575" cap="flat" cmpd="sng" algn="ctr">
                      <a:solidFill>
                        <a:srgbClr val="009900"/>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r>
              <a:tr h="3960813">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smtClean="0">
                          <a:ln>
                            <a:noFill/>
                          </a:ln>
                          <a:solidFill>
                            <a:srgbClr val="990000"/>
                          </a:solidFill>
                          <a:effectLst/>
                          <a:latin typeface="Garamond" pitchFamily="18" charset="0"/>
                          <a:cs typeface="Arial" charset="0"/>
                          <a:sym typeface="Wingdings" pitchFamily="2" charset="2"/>
                        </a:rPr>
                        <a:t>“No one may break the inseparable connection which God has established between these two meanings [unitive and procreative] of the conjugal act by excluding one or the other of them.”</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b="0" i="1" u="none" strike="noStrike" cap="none" normalizeH="0" baseline="0" smtClean="0">
                          <a:ln>
                            <a:noFill/>
                          </a:ln>
                          <a:solidFill>
                            <a:schemeClr val="tx1"/>
                          </a:solidFill>
                          <a:effectLst/>
                          <a:latin typeface="Garamond" pitchFamily="18" charset="0"/>
                          <a:cs typeface="Arial" charset="0"/>
                          <a:sym typeface="Wingdings" pitchFamily="2" charset="2"/>
                        </a:rPr>
                        <a:t>Compendium of the Catechism</a:t>
                      </a:r>
                      <a:r>
                        <a:rPr kumimoji="0" lang="en-US" sz="1600" b="0" i="0" u="none" strike="noStrike" cap="none" normalizeH="0" baseline="0" smtClean="0">
                          <a:ln>
                            <a:noFill/>
                          </a:ln>
                          <a:solidFill>
                            <a:schemeClr val="tx1"/>
                          </a:solidFill>
                          <a:effectLst/>
                          <a:latin typeface="Garamond" pitchFamily="18" charset="0"/>
                          <a:cs typeface="Arial" charset="0"/>
                          <a:sym typeface="Wingdings" pitchFamily="2" charset="2"/>
                        </a:rPr>
                        <a:t> Question 338</a:t>
                      </a:r>
                      <a:br>
                        <a:rPr kumimoji="0" lang="en-US" sz="1600" b="0" i="0" u="none" strike="noStrike" cap="none" normalizeH="0" baseline="0" smtClean="0">
                          <a:ln>
                            <a:noFill/>
                          </a:ln>
                          <a:solidFill>
                            <a:schemeClr val="tx1"/>
                          </a:solidFill>
                          <a:effectLst/>
                          <a:latin typeface="Garamond" pitchFamily="18" charset="0"/>
                          <a:cs typeface="Arial" charset="0"/>
                          <a:sym typeface="Wingdings" pitchFamily="2" charset="2"/>
                        </a:rPr>
                      </a:br>
                      <a:endParaRPr kumimoji="0" lang="en-GB" sz="1600" b="0" i="0" u="none" strike="noStrike" cap="none" normalizeH="0" baseline="0" smtClean="0">
                        <a:ln>
                          <a:noFill/>
                        </a:ln>
                        <a:solidFill>
                          <a:schemeClr val="tx1"/>
                        </a:solidFill>
                        <a:effectLst/>
                        <a:latin typeface="Garamond" pitchFamily="18" charset="0"/>
                        <a:cs typeface="Arial" charset="0"/>
                        <a:sym typeface="Wingdings" pitchFamily="2" charset="2"/>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smtClean="0">
                          <a:ln>
                            <a:noFill/>
                          </a:ln>
                          <a:solidFill>
                            <a:srgbClr val="990000"/>
                          </a:solidFill>
                          <a:effectLst/>
                          <a:latin typeface="Garamond" pitchFamily="18" charset="0"/>
                          <a:cs typeface="Arial" charset="0"/>
                          <a:sym typeface="Wingdings" pitchFamily="2" charset="2"/>
                        </a:rPr>
                        <a:t>“Homosexual acts … close the sexual act to the gift of life. Under no circumstances can they be approved.”</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GB" sz="1600" b="0" i="1" u="none" strike="noStrike" cap="none" normalizeH="0" baseline="0" smtClean="0">
                          <a:ln>
                            <a:noFill/>
                          </a:ln>
                          <a:solidFill>
                            <a:schemeClr val="tx1"/>
                          </a:solidFill>
                          <a:effectLst/>
                          <a:latin typeface="Garamond" pitchFamily="18" charset="0"/>
                          <a:cs typeface="Arial" charset="0"/>
                          <a:sym typeface="Wingdings" pitchFamily="2" charset="2"/>
                        </a:rPr>
                        <a:t>Catechism of the Catholic Church</a:t>
                      </a:r>
                      <a:r>
                        <a:rPr kumimoji="0" lang="en-GB" sz="1600" b="0" i="0" u="none" strike="noStrike" cap="none" normalizeH="0" baseline="0" smtClean="0">
                          <a:ln>
                            <a:noFill/>
                          </a:ln>
                          <a:solidFill>
                            <a:schemeClr val="tx1"/>
                          </a:solidFill>
                          <a:effectLst/>
                          <a:latin typeface="Garamond" pitchFamily="18" charset="0"/>
                          <a:cs typeface="Arial" charset="0"/>
                          <a:sym typeface="Wingdings" pitchFamily="2" charset="2"/>
                        </a:rPr>
                        <a:t> par. 2357</a:t>
                      </a:r>
                      <a:endParaRPr kumimoji="0" lang="en-US" sz="1600" b="0" i="0" u="none" strike="noStrike" cap="none" normalizeH="0" baseline="0" smtClean="0">
                        <a:ln>
                          <a:noFill/>
                        </a:ln>
                        <a:solidFill>
                          <a:schemeClr val="tx1"/>
                        </a:solidFill>
                        <a:effectLst/>
                        <a:latin typeface="Garamond" pitchFamily="18" charset="0"/>
                        <a:cs typeface="Arial" charset="0"/>
                        <a:sym typeface="Wingdings" pitchFamily="2" charset="2"/>
                      </a:endParaRPr>
                    </a:p>
                  </a:txBody>
                  <a:tcPr horzOverflow="overflow">
                    <a:lnL cap="flat">
                      <a:noFill/>
                    </a:lnL>
                    <a:lnR>
                      <a:noFill/>
                    </a:lnR>
                    <a:lnT>
                      <a:noFill/>
                    </a:lnT>
                    <a:lnB w="28575" cap="flat" cmpd="sng" algn="ctr">
                      <a:solidFill>
                        <a:srgbClr val="0099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87313"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chemeClr val="tx1"/>
                          </a:solidFill>
                          <a:effectLst/>
                          <a:latin typeface="Garamond" pitchFamily="18" charset="0"/>
                          <a:cs typeface="Arial" charset="0"/>
                        </a:rPr>
                        <a:t>Artificial contraception and homosexual activity separate the gift of human sexuality from procreation or from married love altogether, contributing to a sexually irresponsible and sterile culture.</a:t>
                      </a:r>
                    </a:p>
                  </a:txBody>
                  <a:tcPr horzOverflow="overflow">
                    <a:lnL>
                      <a:noFill/>
                    </a:lnL>
                    <a:lnR cap="flat">
                      <a:noFill/>
                    </a:lnR>
                    <a:lnT>
                      <a:noFill/>
                    </a:lnT>
                    <a:lnB w="28575" cap="flat" cmpd="sng" algn="ctr">
                      <a:solidFill>
                        <a:srgbClr val="009900"/>
                      </a:solidFill>
                      <a:prstDash val="solid"/>
                      <a:round/>
                      <a:headEnd type="none" w="med" len="med"/>
                      <a:tailEnd type="none" w="med" len="med"/>
                    </a:lnB>
                    <a:lnTlToBr>
                      <a:noFill/>
                    </a:lnTlToBr>
                    <a:lnBlToTr>
                      <a:noFill/>
                    </a:lnBlToTr>
                    <a:noFill/>
                  </a:tcPr>
                </a:tc>
              </a:tr>
            </a:tbl>
          </a:graphicData>
        </a:graphic>
      </p:graphicFrame>
      <p:sp>
        <p:nvSpPr>
          <p:cNvPr id="53259" name="Title 4"/>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Challenging the ‘culture of death’ (11)</a:t>
            </a:r>
          </a:p>
        </p:txBody>
      </p:sp>
      <p:sp>
        <p:nvSpPr>
          <p:cNvPr id="53260" name="TextBox 6"/>
          <p:cNvSpPr txBox="1">
            <a:spLocks noChangeArrowheads="1"/>
          </p:cNvSpPr>
          <p:nvPr/>
        </p:nvSpPr>
        <p:spPr bwMode="auto">
          <a:xfrm>
            <a:off x="6156325" y="1157288"/>
            <a:ext cx="28797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r>
              <a:rPr lang="en-GB" altLang="en-US">
                <a:solidFill>
                  <a:srgbClr val="00003E"/>
                </a:solidFill>
              </a:rPr>
              <a:t>Why do these need to be challenged?</a:t>
            </a:r>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AutoShape 2">
            <a:hlinkClick r:id="rId2" action="ppaction://hlinksldjump" highlightClick="1"/>
          </p:cNvPr>
          <p:cNvSpPr>
            <a:spLocks noChangeArrowheads="1"/>
          </p:cNvSpPr>
          <p:nvPr/>
        </p:nvSpPr>
        <p:spPr bwMode="auto">
          <a:xfrm>
            <a:off x="2844800" y="2062163"/>
            <a:ext cx="1727200" cy="1727200"/>
          </a:xfrm>
          <a:prstGeom prst="actionButtonBlank">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US" altLang="en-US" sz="2300">
                <a:solidFill>
                  <a:srgbClr val="FFFFFF"/>
                </a:solidFill>
              </a:rPr>
              <a:t>Summary</a:t>
            </a:r>
          </a:p>
        </p:txBody>
      </p:sp>
      <p:sp>
        <p:nvSpPr>
          <p:cNvPr id="54275" name="AutoShape 3">
            <a:hlinkClick r:id="rId3" action="ppaction://hlinksldjump" highlightClick="1"/>
          </p:cNvPr>
          <p:cNvSpPr>
            <a:spLocks noChangeArrowheads="1"/>
          </p:cNvSpPr>
          <p:nvPr/>
        </p:nvSpPr>
        <p:spPr bwMode="auto">
          <a:xfrm>
            <a:off x="4572000" y="2060575"/>
            <a:ext cx="1727200" cy="1727200"/>
          </a:xfrm>
          <a:prstGeom prst="actionButtonBlank">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US" altLang="en-US" sz="2300">
                <a:solidFill>
                  <a:srgbClr val="FFFFFF"/>
                </a:solidFill>
              </a:rPr>
              <a:t>Questions</a:t>
            </a:r>
            <a:br>
              <a:rPr lang="en-US" altLang="en-US" sz="2300">
                <a:solidFill>
                  <a:srgbClr val="FFFFFF"/>
                </a:solidFill>
              </a:rPr>
            </a:br>
            <a:r>
              <a:rPr lang="en-US" altLang="en-US" sz="2300">
                <a:solidFill>
                  <a:srgbClr val="FFFFFF"/>
                </a:solidFill>
              </a:rPr>
              <a:t>to reinforce</a:t>
            </a:r>
            <a:br>
              <a:rPr lang="en-US" altLang="en-US" sz="2300">
                <a:solidFill>
                  <a:srgbClr val="FFFFFF"/>
                </a:solidFill>
              </a:rPr>
            </a:br>
            <a:r>
              <a:rPr lang="en-US" altLang="en-US" sz="2300">
                <a:solidFill>
                  <a:srgbClr val="FFFFFF"/>
                </a:solidFill>
              </a:rPr>
              <a:t>key points</a:t>
            </a:r>
          </a:p>
        </p:txBody>
      </p:sp>
      <p:sp>
        <p:nvSpPr>
          <p:cNvPr id="54276" name="AutoShape 4">
            <a:hlinkClick r:id="rId4" action="ppaction://hlinksldjump" highlightClick="1"/>
          </p:cNvPr>
          <p:cNvSpPr>
            <a:spLocks noChangeArrowheads="1"/>
          </p:cNvSpPr>
          <p:nvPr/>
        </p:nvSpPr>
        <p:spPr bwMode="auto">
          <a:xfrm>
            <a:off x="2844800" y="3789363"/>
            <a:ext cx="1727200" cy="1727200"/>
          </a:xfrm>
          <a:prstGeom prst="actionButtonBlank">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US" altLang="en-US" sz="2300">
                <a:solidFill>
                  <a:srgbClr val="FFFFFF"/>
                </a:solidFill>
              </a:rPr>
              <a:t>Discussion</a:t>
            </a:r>
            <a:br>
              <a:rPr lang="en-US" altLang="en-US" sz="2300">
                <a:solidFill>
                  <a:srgbClr val="FFFFFF"/>
                </a:solidFill>
              </a:rPr>
            </a:br>
            <a:r>
              <a:rPr lang="en-US" altLang="en-US" sz="2300">
                <a:solidFill>
                  <a:srgbClr val="FFFFFF"/>
                </a:solidFill>
              </a:rPr>
              <a:t>questions</a:t>
            </a:r>
          </a:p>
        </p:txBody>
      </p:sp>
      <p:sp>
        <p:nvSpPr>
          <p:cNvPr id="54277" name="AutoShape 5">
            <a:hlinkClick r:id="rId5" action="ppaction://hlinksldjump" highlightClick="1"/>
          </p:cNvPr>
          <p:cNvSpPr>
            <a:spLocks noChangeArrowheads="1"/>
          </p:cNvSpPr>
          <p:nvPr/>
        </p:nvSpPr>
        <p:spPr bwMode="auto">
          <a:xfrm>
            <a:off x="4572000" y="3789363"/>
            <a:ext cx="1727200" cy="1727200"/>
          </a:xfrm>
          <a:prstGeom prst="actionButtonBlank">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US" altLang="en-US" sz="2300">
                <a:solidFill>
                  <a:srgbClr val="FFFFFF"/>
                </a:solidFill>
              </a:rPr>
              <a:t>Practical</a:t>
            </a:r>
            <a:br>
              <a:rPr lang="en-US" altLang="en-US" sz="2300">
                <a:solidFill>
                  <a:srgbClr val="FFFFFF"/>
                </a:solidFill>
              </a:rPr>
            </a:br>
            <a:r>
              <a:rPr lang="en-US" altLang="en-US" sz="2300">
                <a:solidFill>
                  <a:srgbClr val="FFFFFF"/>
                </a:solidFill>
              </a:rPr>
              <a:t>activities</a:t>
            </a:r>
          </a:p>
        </p:txBody>
      </p:sp>
      <p:sp>
        <p:nvSpPr>
          <p:cNvPr id="54278" name="AutoShape 15">
            <a:hlinkClick r:id="" action="ppaction://noaction" highlightClick="1"/>
          </p:cNvPr>
          <p:cNvSpPr>
            <a:spLocks noChangeArrowheads="1"/>
          </p:cNvSpPr>
          <p:nvPr/>
        </p:nvSpPr>
        <p:spPr bwMode="auto">
          <a:xfrm>
            <a:off x="179388" y="188913"/>
            <a:ext cx="4392612" cy="576262"/>
          </a:xfrm>
          <a:prstGeom prst="actionButtonBlank">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r>
              <a:rPr lang="en-GB" altLang="en-US"/>
              <a:t>Summary Activities II</a:t>
            </a:r>
            <a:endParaRPr lang="en-US" altLang="en-US"/>
          </a:p>
        </p:txBody>
      </p:sp>
      <p:sp>
        <p:nvSpPr>
          <p:cNvPr id="54279" name="Rectangle 19"/>
          <p:cNvSpPr>
            <a:spLocks noChangeArrowheads="1"/>
          </p:cNvSpPr>
          <p:nvPr/>
        </p:nvSpPr>
        <p:spPr bwMode="auto">
          <a:xfrm>
            <a:off x="179388" y="960438"/>
            <a:ext cx="871378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GB" altLang="en-US" sz="2800">
                <a:solidFill>
                  <a:srgbClr val="009900"/>
                </a:solidFill>
              </a:rPr>
              <a:t>Please select an activity or go immediately </a:t>
            </a:r>
            <a:br>
              <a:rPr lang="en-GB" altLang="en-US" sz="2800">
                <a:solidFill>
                  <a:srgbClr val="009900"/>
                </a:solidFill>
              </a:rPr>
            </a:br>
            <a:r>
              <a:rPr lang="en-GB" altLang="en-US" sz="2800">
                <a:solidFill>
                  <a:srgbClr val="009900"/>
                </a:solidFill>
              </a:rPr>
              <a:t>to the concluding prayer</a:t>
            </a:r>
            <a:endParaRPr lang="en-US" altLang="en-US" sz="2800">
              <a:solidFill>
                <a:srgbClr val="009900"/>
              </a:solidFill>
            </a:endParaRPr>
          </a:p>
        </p:txBody>
      </p:sp>
      <p:pic>
        <p:nvPicPr>
          <p:cNvPr id="54280"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1" name="AutoShape 22">
            <a:hlinkClick r:id="" action="ppaction://hlinkshowjump?jump=lastslide" highlightClick="1"/>
          </p:cNvPr>
          <p:cNvSpPr>
            <a:spLocks noChangeArrowheads="1"/>
          </p:cNvSpPr>
          <p:nvPr/>
        </p:nvSpPr>
        <p:spPr bwMode="auto">
          <a:xfrm>
            <a:off x="2843213" y="5818188"/>
            <a:ext cx="3433762" cy="490537"/>
          </a:xfrm>
          <a:prstGeom prst="actionButtonBlank">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US" altLang="en-US" sz="2300">
                <a:solidFill>
                  <a:srgbClr val="FFFFFF"/>
                </a:solidFill>
              </a:rPr>
              <a:t>Concluding Prayer</a:t>
            </a:r>
          </a:p>
        </p:txBody>
      </p:sp>
      <p:sp>
        <p:nvSpPr>
          <p:cNvPr id="54282" name="Title 9"/>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Summary Activities II</a:t>
            </a:r>
          </a:p>
        </p:txBody>
      </p:sp>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AutoShape 9">
            <a:hlinkClick r:id="rId2" action="ppaction://hlinksldjump" highlightClick="1"/>
          </p:cNvPr>
          <p:cNvSpPr>
            <a:spLocks noChangeArrowheads="1"/>
          </p:cNvSpPr>
          <p:nvPr/>
        </p:nvSpPr>
        <p:spPr bwMode="auto">
          <a:xfrm>
            <a:off x="179388" y="188913"/>
            <a:ext cx="4392612" cy="576262"/>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US" altLang="en-US" sz="1800">
                <a:solidFill>
                  <a:schemeClr val="tx1"/>
                </a:solidFill>
              </a:rPr>
              <a:t>Summary</a:t>
            </a:r>
          </a:p>
        </p:txBody>
      </p:sp>
      <p:sp>
        <p:nvSpPr>
          <p:cNvPr id="55299" name="AutoShape 14">
            <a:hlinkClick r:id="rId3" action="ppaction://hlinksldjump" highlightClick="1"/>
          </p:cNvPr>
          <p:cNvSpPr>
            <a:spLocks noChangeArrowheads="1"/>
          </p:cNvSpPr>
          <p:nvPr/>
        </p:nvSpPr>
        <p:spPr bwMode="auto">
          <a:xfrm>
            <a:off x="1042988" y="6365875"/>
            <a:ext cx="1584325" cy="360363"/>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r>
              <a:rPr lang="en-US" altLang="en-US" sz="1600" u="sng">
                <a:solidFill>
                  <a:srgbClr val="009900"/>
                </a:solidFill>
              </a:rPr>
              <a:t>Activities Menu</a:t>
            </a:r>
          </a:p>
        </p:txBody>
      </p:sp>
      <p:pic>
        <p:nvPicPr>
          <p:cNvPr id="55300"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75855" name="Group 47"/>
          <p:cNvGraphicFramePr>
            <a:graphicFrameLocks noGrp="1"/>
          </p:cNvGraphicFramePr>
          <p:nvPr/>
        </p:nvGraphicFramePr>
        <p:xfrm>
          <a:off x="2700338" y="981075"/>
          <a:ext cx="6192837" cy="5184776"/>
        </p:xfrm>
        <a:graphic>
          <a:graphicData uri="http://schemas.openxmlformats.org/drawingml/2006/table">
            <a:tbl>
              <a:tblPr/>
              <a:tblGrid>
                <a:gridCol w="6192837"/>
              </a:tblGrid>
              <a:tr h="1223963">
                <a:tc>
                  <a:txBody>
                    <a:bodyPr/>
                    <a:lstStyle/>
                    <a:p>
                      <a:pPr marL="363538" marR="0" lvl="0" indent="-363538" algn="l" defTabSz="914400" rtl="0" eaLnBrk="1" fontAlgn="base" latinLnBrk="0" hangingPunct="1">
                        <a:lnSpc>
                          <a:spcPct val="100000"/>
                        </a:lnSpc>
                        <a:spcBef>
                          <a:spcPct val="0"/>
                        </a:spcBef>
                        <a:spcAft>
                          <a:spcPct val="0"/>
                        </a:spcAft>
                        <a:buClr>
                          <a:srgbClr val="009900"/>
                        </a:buClr>
                        <a:buSzTx/>
                        <a:buFontTx/>
                        <a:buChar char="•"/>
                        <a:tabLst/>
                      </a:pPr>
                      <a:r>
                        <a:rPr kumimoji="0" lang="en-US" sz="2400" b="0" i="0" u="none" strike="noStrike" cap="none" normalizeH="0" baseline="0" smtClean="0">
                          <a:ln>
                            <a:noFill/>
                          </a:ln>
                          <a:solidFill>
                            <a:schemeClr val="tx1"/>
                          </a:solidFill>
                          <a:effectLst/>
                          <a:latin typeface="Garamond" pitchFamily="18" charset="0"/>
                          <a:cs typeface="Arial" charset="0"/>
                        </a:rPr>
                        <a:t>The public Christian life is the conforming of one’s own family and society to the pattern of Jesus Christ.</a:t>
                      </a:r>
                    </a:p>
                  </a:txBody>
                  <a:tcPr anchor="ctr" horzOverflow="overflow">
                    <a:lnL cap="flat">
                      <a:noFill/>
                    </a:lnL>
                    <a:lnR cap="flat">
                      <a:noFill/>
                    </a:lnR>
                    <a:lnT cap="flat">
                      <a:noFill/>
                    </a:lnT>
                    <a:lnB>
                      <a:noFill/>
                    </a:lnB>
                    <a:lnTlToBr>
                      <a:noFill/>
                    </a:lnTlToBr>
                    <a:lnBlToTr>
                      <a:noFill/>
                    </a:lnBlToTr>
                    <a:noFill/>
                  </a:tcPr>
                </a:tc>
              </a:tr>
              <a:tr h="1981200">
                <a:tc>
                  <a:txBody>
                    <a:bodyPr/>
                    <a:lstStyle/>
                    <a:p>
                      <a:pPr marL="363538" marR="0" lvl="0" indent="-363538" algn="l" defTabSz="914400" rtl="0" eaLnBrk="1" fontAlgn="base" latinLnBrk="0" hangingPunct="1">
                        <a:lnSpc>
                          <a:spcPct val="100000"/>
                        </a:lnSpc>
                        <a:spcBef>
                          <a:spcPct val="0"/>
                        </a:spcBef>
                        <a:spcAft>
                          <a:spcPct val="0"/>
                        </a:spcAft>
                        <a:buClr>
                          <a:srgbClr val="009900"/>
                        </a:buClr>
                        <a:buSzTx/>
                        <a:buFontTx/>
                        <a:buChar char="•"/>
                        <a:tabLst/>
                      </a:pPr>
                      <a:r>
                        <a:rPr kumimoji="0" lang="en-US" sz="2400" b="0" i="0" u="none" strike="noStrike" cap="none" normalizeH="0" baseline="0" smtClean="0">
                          <a:ln>
                            <a:noFill/>
                          </a:ln>
                          <a:solidFill>
                            <a:schemeClr val="tx1"/>
                          </a:solidFill>
                          <a:effectLst/>
                          <a:latin typeface="Garamond" pitchFamily="18" charset="0"/>
                          <a:cs typeface="Arial" charset="0"/>
                        </a:rPr>
                        <a:t>We are called to pray and work for a Christian society that respects natural law, upholds the dignity of all people, is conducive to evangelisation and encourages everyone to follow their God-given vocations.    </a:t>
                      </a:r>
                    </a:p>
                  </a:txBody>
                  <a:tcPr anchor="ctr" horzOverflow="overflow">
                    <a:lnL cap="flat">
                      <a:noFill/>
                    </a:lnL>
                    <a:lnR cap="flat">
                      <a:noFill/>
                    </a:lnR>
                    <a:lnT>
                      <a:noFill/>
                    </a:lnT>
                    <a:lnB>
                      <a:noFill/>
                    </a:lnB>
                    <a:lnTlToBr>
                      <a:noFill/>
                    </a:lnTlToBr>
                    <a:lnBlToTr>
                      <a:noFill/>
                    </a:lnBlToTr>
                    <a:noFill/>
                  </a:tcPr>
                </a:tc>
              </a:tr>
              <a:tr h="1979613">
                <a:tc>
                  <a:txBody>
                    <a:bodyPr/>
                    <a:lstStyle/>
                    <a:p>
                      <a:pPr marL="363538" marR="0" lvl="0" indent="-363538" algn="l" defTabSz="914400" rtl="0" eaLnBrk="1" fontAlgn="base" latinLnBrk="0" hangingPunct="1">
                        <a:lnSpc>
                          <a:spcPct val="100000"/>
                        </a:lnSpc>
                        <a:spcBef>
                          <a:spcPct val="0"/>
                        </a:spcBef>
                        <a:spcAft>
                          <a:spcPct val="0"/>
                        </a:spcAft>
                        <a:buClr>
                          <a:srgbClr val="009900"/>
                        </a:buClr>
                        <a:buSzTx/>
                        <a:buFontTx/>
                        <a:buChar char="•"/>
                        <a:tabLst/>
                      </a:pPr>
                      <a:r>
                        <a:rPr kumimoji="0" lang="en-GB" sz="2400" b="0" i="0" u="none" strike="noStrike" cap="none" normalizeH="0" baseline="0" smtClean="0">
                          <a:ln>
                            <a:noFill/>
                          </a:ln>
                          <a:solidFill>
                            <a:schemeClr val="tx1"/>
                          </a:solidFill>
                          <a:effectLst/>
                          <a:latin typeface="Garamond" pitchFamily="18" charset="0"/>
                          <a:cs typeface="Arial" charset="0"/>
                        </a:rPr>
                        <a:t>We are also called to performs acts of charity and to resist the practices of the modern ‘culture of death’, including abortion, IVF and euthanasia, divorce, co-habitation, artificial contraception and homosexual activity.</a:t>
                      </a:r>
                      <a:endParaRPr kumimoji="0" lang="en-US" sz="2400" b="0" i="0" u="none" strike="noStrike" cap="none" normalizeH="0" baseline="0" smtClean="0">
                        <a:ln>
                          <a:noFill/>
                        </a:ln>
                        <a:solidFill>
                          <a:schemeClr val="tx1"/>
                        </a:solidFill>
                        <a:effectLst/>
                        <a:latin typeface="Garamond" pitchFamily="18" charset="0"/>
                        <a:cs typeface="Arial" charset="0"/>
                      </a:endParaRPr>
                    </a:p>
                  </a:txBody>
                  <a:tcPr anchor="ctr" horzOverflow="overflow">
                    <a:lnL cap="flat">
                      <a:noFill/>
                    </a:lnL>
                    <a:lnR cap="flat">
                      <a:noFill/>
                    </a:lnR>
                    <a:lnT>
                      <a:noFill/>
                    </a:lnT>
                    <a:lnB cap="flat">
                      <a:noFill/>
                    </a:lnB>
                    <a:lnTlToBr>
                      <a:noFill/>
                    </a:lnTlToBr>
                    <a:lnBlToTr>
                      <a:noFill/>
                    </a:lnBlToTr>
                    <a:noFill/>
                  </a:tcPr>
                </a:tc>
              </a:tr>
            </a:tbl>
          </a:graphicData>
        </a:graphic>
      </p:graphicFrame>
      <p:sp>
        <p:nvSpPr>
          <p:cNvPr id="55305" name="AutoShape 44">
            <a:hlinkClick r:id="" action="ppaction://hlinkshowjump?jump=lastslide" highlightClick="1"/>
          </p:cNvPr>
          <p:cNvSpPr>
            <a:spLocks noChangeArrowheads="1"/>
          </p:cNvSpPr>
          <p:nvPr/>
        </p:nvSpPr>
        <p:spPr bwMode="auto">
          <a:xfrm>
            <a:off x="6227763" y="6365875"/>
            <a:ext cx="1873250" cy="360363"/>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r" eaLnBrk="1" hangingPunct="1"/>
            <a:r>
              <a:rPr lang="en-US" altLang="en-US" sz="1600" u="sng">
                <a:solidFill>
                  <a:srgbClr val="009900"/>
                </a:solidFill>
              </a:rPr>
              <a:t>Concluding Prayer</a:t>
            </a:r>
          </a:p>
        </p:txBody>
      </p:sp>
      <p:pic>
        <p:nvPicPr>
          <p:cNvPr id="55306" name="Picture 45" descr="58238 m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 y="944563"/>
            <a:ext cx="2436813" cy="522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7" name="Title 7"/>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Summary II</a:t>
            </a:r>
          </a:p>
        </p:txBody>
      </p:sp>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AutoShape 9">
            <a:hlinkClick r:id="rId2" action="ppaction://hlinksldjump" highlightClick="1"/>
          </p:cNvPr>
          <p:cNvSpPr>
            <a:spLocks noChangeArrowheads="1"/>
          </p:cNvSpPr>
          <p:nvPr/>
        </p:nvSpPr>
        <p:spPr bwMode="auto">
          <a:xfrm>
            <a:off x="179388" y="188913"/>
            <a:ext cx="4392612" cy="576262"/>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US" altLang="en-US" sz="1800">
                <a:solidFill>
                  <a:schemeClr val="tx1"/>
                </a:solidFill>
              </a:rPr>
              <a:t>Questions to reinforce key points</a:t>
            </a:r>
          </a:p>
        </p:txBody>
      </p:sp>
      <p:graphicFrame>
        <p:nvGraphicFramePr>
          <p:cNvPr id="376896" name="Group 64"/>
          <p:cNvGraphicFramePr>
            <a:graphicFrameLocks noGrp="1"/>
          </p:cNvGraphicFramePr>
          <p:nvPr/>
        </p:nvGraphicFramePr>
        <p:xfrm>
          <a:off x="1619250" y="1341438"/>
          <a:ext cx="5905500" cy="4498977"/>
        </p:xfrm>
        <a:graphic>
          <a:graphicData uri="http://schemas.openxmlformats.org/drawingml/2006/table">
            <a:tbl>
              <a:tblPr/>
              <a:tblGrid>
                <a:gridCol w="5905500"/>
              </a:tblGrid>
              <a:tr h="6413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Garamond" pitchFamily="18" charset="0"/>
                          <a:cs typeface="Arial" charset="0"/>
                        </a:rPr>
                        <a:t>Convert the sinner</a:t>
                      </a:r>
                    </a:p>
                  </a:txBody>
                  <a:tcPr anchor="ctr" horzOverflow="overflow">
                    <a:lnL cap="flat">
                      <a:noFill/>
                    </a:lnL>
                    <a:lnR cap="flat">
                      <a:noFill/>
                    </a:lnR>
                    <a:lnT cap="flat">
                      <a:noFill/>
                    </a:lnT>
                    <a:lnB>
                      <a:noFill/>
                    </a:lnB>
                    <a:lnTlToBr>
                      <a:noFill/>
                    </a:lnTlToBr>
                    <a:lnBlToTr>
                      <a:noFill/>
                    </a:lnBlToTr>
                    <a:noFill/>
                  </a:tcPr>
                </a:tc>
              </a:tr>
              <a:tr h="6381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Garamond" pitchFamily="18" charset="0"/>
                          <a:cs typeface="Arial" charset="0"/>
                        </a:rPr>
                        <a:t>Instruct the ignorant</a:t>
                      </a:r>
                    </a:p>
                  </a:txBody>
                  <a:tcPr anchor="ctr" horzOverflow="overflow">
                    <a:lnL cap="flat">
                      <a:noFill/>
                    </a:lnL>
                    <a:lnR cap="flat">
                      <a:noFill/>
                    </a:lnR>
                    <a:lnT>
                      <a:noFill/>
                    </a:lnT>
                    <a:lnB>
                      <a:noFill/>
                    </a:lnB>
                    <a:lnTlToBr>
                      <a:noFill/>
                    </a:lnTlToBr>
                    <a:lnBlToTr>
                      <a:noFill/>
                    </a:lnBlToTr>
                    <a:noFill/>
                  </a:tcPr>
                </a:tc>
              </a:tr>
              <a:tr h="661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Garamond" pitchFamily="18" charset="0"/>
                          <a:cs typeface="Arial" charset="0"/>
                        </a:rPr>
                        <a:t>Counsel the doubtful</a:t>
                      </a:r>
                    </a:p>
                  </a:txBody>
                  <a:tcPr anchor="ctr" horzOverflow="overflow">
                    <a:lnL cap="flat">
                      <a:noFill/>
                    </a:lnL>
                    <a:lnR cap="flat">
                      <a:noFill/>
                    </a:lnR>
                    <a:lnT>
                      <a:noFill/>
                    </a:lnT>
                    <a:lnB>
                      <a:noFill/>
                    </a:lnB>
                    <a:lnTlToBr>
                      <a:noFill/>
                    </a:lnTlToBr>
                    <a:lnBlToTr>
                      <a:noFill/>
                    </a:lnBlToTr>
                    <a:noFill/>
                  </a:tcPr>
                </a:tc>
              </a:tr>
              <a:tr h="6381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Garamond" pitchFamily="18" charset="0"/>
                          <a:cs typeface="Arial" charset="0"/>
                        </a:rPr>
                        <a:t>Comfort the sorrowful </a:t>
                      </a:r>
                    </a:p>
                  </a:txBody>
                  <a:tcPr anchor="ctr" horzOverflow="overflow">
                    <a:lnL cap="flat">
                      <a:noFill/>
                    </a:lnL>
                    <a:lnR cap="flat">
                      <a:noFill/>
                    </a:lnR>
                    <a:lnT>
                      <a:noFill/>
                    </a:lnT>
                    <a:lnB>
                      <a:noFill/>
                    </a:lnB>
                    <a:lnTlToBr>
                      <a:noFill/>
                    </a:lnTlToBr>
                    <a:lnBlToTr>
                      <a:noFill/>
                    </a:lnBlToTr>
                    <a:noFill/>
                  </a:tcPr>
                </a:tc>
              </a:tr>
              <a:tr h="6397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Garamond" pitchFamily="18" charset="0"/>
                          <a:cs typeface="Arial" charset="0"/>
                        </a:rPr>
                        <a:t>Bear wrongs patiently</a:t>
                      </a:r>
                    </a:p>
                  </a:txBody>
                  <a:tcPr anchor="ctr" horzOverflow="overflow">
                    <a:lnL cap="flat">
                      <a:noFill/>
                    </a:lnL>
                    <a:lnR cap="flat">
                      <a:noFill/>
                    </a:lnR>
                    <a:lnT>
                      <a:noFill/>
                    </a:lnT>
                    <a:lnB>
                      <a:noFill/>
                    </a:lnB>
                    <a:lnTlToBr>
                      <a:noFill/>
                    </a:lnTlToBr>
                    <a:lnBlToTr>
                      <a:noFill/>
                    </a:lnBlToTr>
                    <a:noFill/>
                  </a:tcPr>
                </a:tc>
              </a:tr>
              <a:tr h="6397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Garamond" pitchFamily="18" charset="0"/>
                          <a:cs typeface="Arial" charset="0"/>
                        </a:rPr>
                        <a:t>Forgive injustice</a:t>
                      </a:r>
                    </a:p>
                  </a:txBody>
                  <a:tcPr anchor="ctr" horzOverflow="overflow">
                    <a:lnL cap="flat">
                      <a:noFill/>
                    </a:lnL>
                    <a:lnR cap="flat">
                      <a:noFill/>
                    </a:lnR>
                    <a:lnT>
                      <a:noFill/>
                    </a:lnT>
                    <a:lnB>
                      <a:noFill/>
                    </a:lnB>
                    <a:lnTlToBr>
                      <a:noFill/>
                    </a:lnTlToBr>
                    <a:lnBlToTr>
                      <a:noFill/>
                    </a:lnBlToTr>
                    <a:noFill/>
                  </a:tcPr>
                </a:tc>
              </a:tr>
              <a:tr h="6397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Garamond" pitchFamily="18" charset="0"/>
                          <a:cs typeface="Arial" charset="0"/>
                        </a:rPr>
                        <a:t>Pray for the living and dead</a:t>
                      </a:r>
                    </a:p>
                  </a:txBody>
                  <a:tcPr anchor="ctr" horzOverflow="overflow">
                    <a:lnL cap="flat">
                      <a:noFill/>
                    </a:lnL>
                    <a:lnR cap="flat">
                      <a:noFill/>
                    </a:lnR>
                    <a:lnT>
                      <a:noFill/>
                    </a:lnT>
                    <a:lnB cap="flat">
                      <a:noFill/>
                    </a:lnB>
                    <a:lnTlToBr>
                      <a:noFill/>
                    </a:lnTlToBr>
                    <a:lnBlToTr>
                      <a:noFill/>
                    </a:lnBlToTr>
                    <a:noFill/>
                  </a:tcPr>
                </a:tc>
              </a:tr>
            </a:tbl>
          </a:graphicData>
        </a:graphic>
      </p:graphicFrame>
      <p:sp>
        <p:nvSpPr>
          <p:cNvPr id="56331" name="Rectangle 33"/>
          <p:cNvSpPr>
            <a:spLocks noChangeArrowheads="1"/>
          </p:cNvSpPr>
          <p:nvPr/>
        </p:nvSpPr>
        <p:spPr bwMode="auto">
          <a:xfrm>
            <a:off x="179388" y="822325"/>
            <a:ext cx="87137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US" altLang="en-US" sz="2800">
                <a:solidFill>
                  <a:srgbClr val="009900"/>
                </a:solidFill>
              </a:rPr>
              <a:t>What are the seven spiritual works of mercy?</a:t>
            </a:r>
          </a:p>
        </p:txBody>
      </p:sp>
      <p:sp>
        <p:nvSpPr>
          <p:cNvPr id="56332" name="AutoShape 37">
            <a:hlinkClick r:id="rId3" action="ppaction://hlinksldjump" highlightClick="1"/>
          </p:cNvPr>
          <p:cNvSpPr>
            <a:spLocks noChangeArrowheads="1"/>
          </p:cNvSpPr>
          <p:nvPr/>
        </p:nvSpPr>
        <p:spPr bwMode="auto">
          <a:xfrm>
            <a:off x="1042988" y="6365875"/>
            <a:ext cx="1584325" cy="360363"/>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r>
              <a:rPr lang="en-US" altLang="en-US" sz="1600" u="sng">
                <a:solidFill>
                  <a:srgbClr val="009900"/>
                </a:solidFill>
              </a:rPr>
              <a:t>Activities Menu</a:t>
            </a:r>
          </a:p>
        </p:txBody>
      </p:sp>
      <p:pic>
        <p:nvPicPr>
          <p:cNvPr id="56333"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4" name="AutoShape 45">
            <a:hlinkClick r:id="" action="ppaction://hlinkshowjump?jump=lastslide" highlightClick="1"/>
          </p:cNvPr>
          <p:cNvSpPr>
            <a:spLocks noChangeArrowheads="1"/>
          </p:cNvSpPr>
          <p:nvPr/>
        </p:nvSpPr>
        <p:spPr bwMode="auto">
          <a:xfrm>
            <a:off x="6227763" y="6365875"/>
            <a:ext cx="1873250" cy="360363"/>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r" eaLnBrk="1" hangingPunct="1"/>
            <a:r>
              <a:rPr lang="en-US" altLang="en-US" sz="1600" u="sng">
                <a:solidFill>
                  <a:srgbClr val="009900"/>
                </a:solidFill>
              </a:rPr>
              <a:t>Concluding Prayer</a:t>
            </a:r>
          </a:p>
        </p:txBody>
      </p:sp>
      <p:sp>
        <p:nvSpPr>
          <p:cNvPr id="376878" name="Rectangle 46"/>
          <p:cNvSpPr>
            <a:spLocks noChangeArrowheads="1"/>
          </p:cNvSpPr>
          <p:nvPr/>
        </p:nvSpPr>
        <p:spPr bwMode="auto">
          <a:xfrm>
            <a:off x="1608138" y="1341438"/>
            <a:ext cx="5916612" cy="649287"/>
          </a:xfrm>
          <a:prstGeom prst="rect">
            <a:avLst/>
          </a:prstGeom>
          <a:solidFill>
            <a:srgbClr val="009900"/>
          </a:solidFill>
          <a:ln w="9525" algn="ctr">
            <a:solidFill>
              <a:schemeClr val="bg1"/>
            </a:solidFill>
            <a:miter lim="800000"/>
            <a:headEnd/>
            <a:tailEnd/>
          </a:ln>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US" altLang="en-US" sz="3200"/>
              <a:t>1</a:t>
            </a:r>
          </a:p>
        </p:txBody>
      </p:sp>
      <p:sp>
        <p:nvSpPr>
          <p:cNvPr id="376879" name="Rectangle 47"/>
          <p:cNvSpPr>
            <a:spLocks noChangeArrowheads="1"/>
          </p:cNvSpPr>
          <p:nvPr/>
        </p:nvSpPr>
        <p:spPr bwMode="auto">
          <a:xfrm>
            <a:off x="1608138" y="1963738"/>
            <a:ext cx="5916612" cy="649287"/>
          </a:xfrm>
          <a:prstGeom prst="rect">
            <a:avLst/>
          </a:prstGeom>
          <a:solidFill>
            <a:srgbClr val="009900"/>
          </a:solidFill>
          <a:ln w="9525" algn="ctr">
            <a:solidFill>
              <a:schemeClr val="bg1"/>
            </a:solidFill>
            <a:miter lim="800000"/>
            <a:headEnd/>
            <a:tailEnd/>
          </a:ln>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US" altLang="en-US" sz="3200"/>
              <a:t>2</a:t>
            </a:r>
          </a:p>
        </p:txBody>
      </p:sp>
      <p:sp>
        <p:nvSpPr>
          <p:cNvPr id="376880" name="Rectangle 48"/>
          <p:cNvSpPr>
            <a:spLocks noChangeArrowheads="1"/>
          </p:cNvSpPr>
          <p:nvPr/>
        </p:nvSpPr>
        <p:spPr bwMode="auto">
          <a:xfrm>
            <a:off x="1608138" y="2611438"/>
            <a:ext cx="5916612" cy="649287"/>
          </a:xfrm>
          <a:prstGeom prst="rect">
            <a:avLst/>
          </a:prstGeom>
          <a:solidFill>
            <a:srgbClr val="009900"/>
          </a:solidFill>
          <a:ln w="9525" algn="ctr">
            <a:solidFill>
              <a:schemeClr val="bg1"/>
            </a:solidFill>
            <a:miter lim="800000"/>
            <a:headEnd/>
            <a:tailEnd/>
          </a:ln>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US" altLang="en-US" sz="3200"/>
              <a:t>3</a:t>
            </a:r>
          </a:p>
        </p:txBody>
      </p:sp>
      <p:sp>
        <p:nvSpPr>
          <p:cNvPr id="56338" name="Rectangle 49"/>
          <p:cNvSpPr>
            <a:spLocks noChangeArrowheads="1"/>
          </p:cNvSpPr>
          <p:nvPr/>
        </p:nvSpPr>
        <p:spPr bwMode="auto">
          <a:xfrm>
            <a:off x="1779588" y="5949950"/>
            <a:ext cx="5529262" cy="406400"/>
          </a:xfrm>
          <a:prstGeom prst="rect">
            <a:avLst/>
          </a:prstGeom>
          <a:solidFill>
            <a:srgbClr val="EBFFEB">
              <a:alpha val="85097"/>
            </a:srgbClr>
          </a:solidFill>
          <a:ln w="9525" algn="ctr">
            <a:solidFill>
              <a:schemeClr val="bg1"/>
            </a:solidFill>
            <a:miter lim="800000"/>
            <a:headEnd/>
            <a:tailEnd/>
          </a:ln>
        </p:spPr>
        <p:txBody>
          <a:bodyPr anchor="ctr">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GB" altLang="en-US" sz="2000">
                <a:solidFill>
                  <a:srgbClr val="003A00"/>
                </a:solidFill>
              </a:rPr>
              <a:t>Click on a box to reveal one of the answers</a:t>
            </a:r>
            <a:endParaRPr lang="en-US" altLang="en-US" sz="2000">
              <a:solidFill>
                <a:srgbClr val="003A00"/>
              </a:solidFill>
            </a:endParaRPr>
          </a:p>
        </p:txBody>
      </p:sp>
      <p:sp>
        <p:nvSpPr>
          <p:cNvPr id="376882" name="Rectangle 50"/>
          <p:cNvSpPr>
            <a:spLocks noChangeArrowheads="1"/>
          </p:cNvSpPr>
          <p:nvPr/>
        </p:nvSpPr>
        <p:spPr bwMode="auto">
          <a:xfrm>
            <a:off x="1608138" y="3260725"/>
            <a:ext cx="5916612" cy="649288"/>
          </a:xfrm>
          <a:prstGeom prst="rect">
            <a:avLst/>
          </a:prstGeom>
          <a:solidFill>
            <a:srgbClr val="009900"/>
          </a:solidFill>
          <a:ln w="9525" algn="ctr">
            <a:solidFill>
              <a:schemeClr val="bg1"/>
            </a:solidFill>
            <a:miter lim="800000"/>
            <a:headEnd/>
            <a:tailEnd/>
          </a:ln>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GB" altLang="en-US" sz="3200"/>
              <a:t>4</a:t>
            </a:r>
            <a:endParaRPr lang="en-US" altLang="en-US" sz="3200"/>
          </a:p>
        </p:txBody>
      </p:sp>
      <p:sp>
        <p:nvSpPr>
          <p:cNvPr id="376883" name="Rectangle 51"/>
          <p:cNvSpPr>
            <a:spLocks noChangeArrowheads="1"/>
          </p:cNvSpPr>
          <p:nvPr/>
        </p:nvSpPr>
        <p:spPr bwMode="auto">
          <a:xfrm>
            <a:off x="1608138" y="3908425"/>
            <a:ext cx="5916612" cy="649288"/>
          </a:xfrm>
          <a:prstGeom prst="rect">
            <a:avLst/>
          </a:prstGeom>
          <a:solidFill>
            <a:srgbClr val="009900"/>
          </a:solidFill>
          <a:ln w="9525" algn="ctr">
            <a:solidFill>
              <a:schemeClr val="bg1"/>
            </a:solidFill>
            <a:miter lim="800000"/>
            <a:headEnd/>
            <a:tailEnd/>
          </a:ln>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GB" altLang="en-US" sz="3200"/>
              <a:t>5</a:t>
            </a:r>
            <a:endParaRPr lang="en-US" altLang="en-US" sz="3200"/>
          </a:p>
        </p:txBody>
      </p:sp>
      <p:sp>
        <p:nvSpPr>
          <p:cNvPr id="376884" name="Rectangle 52"/>
          <p:cNvSpPr>
            <a:spLocks noChangeArrowheads="1"/>
          </p:cNvSpPr>
          <p:nvPr/>
        </p:nvSpPr>
        <p:spPr bwMode="auto">
          <a:xfrm>
            <a:off x="1608138" y="4556125"/>
            <a:ext cx="5916612" cy="649288"/>
          </a:xfrm>
          <a:prstGeom prst="rect">
            <a:avLst/>
          </a:prstGeom>
          <a:solidFill>
            <a:srgbClr val="009900"/>
          </a:solidFill>
          <a:ln w="9525" algn="ctr">
            <a:solidFill>
              <a:schemeClr val="bg1"/>
            </a:solidFill>
            <a:miter lim="800000"/>
            <a:headEnd/>
            <a:tailEnd/>
          </a:ln>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GB" altLang="en-US" sz="3200"/>
              <a:t>6</a:t>
            </a:r>
            <a:endParaRPr lang="en-US" altLang="en-US" sz="3200"/>
          </a:p>
        </p:txBody>
      </p:sp>
      <p:sp>
        <p:nvSpPr>
          <p:cNvPr id="376895" name="Rectangle 63"/>
          <p:cNvSpPr>
            <a:spLocks noChangeArrowheads="1"/>
          </p:cNvSpPr>
          <p:nvPr/>
        </p:nvSpPr>
        <p:spPr bwMode="auto">
          <a:xfrm>
            <a:off x="1608138" y="5203825"/>
            <a:ext cx="5916612" cy="649288"/>
          </a:xfrm>
          <a:prstGeom prst="rect">
            <a:avLst/>
          </a:prstGeom>
          <a:solidFill>
            <a:srgbClr val="009900"/>
          </a:solidFill>
          <a:ln w="9525" algn="ctr">
            <a:solidFill>
              <a:schemeClr val="bg1"/>
            </a:solidFill>
            <a:miter lim="800000"/>
            <a:headEnd/>
            <a:tailEnd/>
          </a:ln>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GB" altLang="en-US" sz="3200"/>
              <a:t>7</a:t>
            </a:r>
            <a:endParaRPr lang="en-US" altLang="en-US" sz="3200"/>
          </a:p>
        </p:txBody>
      </p:sp>
      <p:sp>
        <p:nvSpPr>
          <p:cNvPr id="56343" name="Title 15"/>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Questions to reinforce key points II</a:t>
            </a:r>
          </a:p>
        </p:txBody>
      </p:sp>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76878"/>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2000"/>
                                        <p:tgtEl>
                                          <p:spTgt spid="376878"/>
                                        </p:tgtEl>
                                      </p:cBhvr>
                                    </p:animEffect>
                                    <p:set>
                                      <p:cBhvr>
                                        <p:cTn id="7" dur="1" fill="hold">
                                          <p:stCondLst>
                                            <p:cond delay="1999"/>
                                          </p:stCondLst>
                                        </p:cTn>
                                        <p:tgtEl>
                                          <p:spTgt spid="376878"/>
                                        </p:tgtEl>
                                        <p:attrNameLst>
                                          <p:attrName>style.visibility</p:attrName>
                                        </p:attrNameLst>
                                      </p:cBhvr>
                                      <p:to>
                                        <p:strVal val="hidden"/>
                                      </p:to>
                                    </p:set>
                                  </p:childTnLst>
                                </p:cTn>
                              </p:par>
                            </p:childTnLst>
                          </p:cTn>
                        </p:par>
                      </p:childTnLst>
                    </p:cTn>
                  </p:par>
                </p:childTnLst>
              </p:cTn>
              <p:nextCondLst>
                <p:cond evt="onClick" delay="0">
                  <p:tgtEl>
                    <p:spTgt spid="376878"/>
                  </p:tgtEl>
                </p:cond>
              </p:nextCondLst>
            </p:seq>
            <p:seq concurrent="1" nextAc="seek">
              <p:cTn id="8" restart="whenNotActive" fill="hold" evtFilter="cancelBubble" nodeType="interactiveSeq">
                <p:stCondLst>
                  <p:cond evt="onClick" delay="0">
                    <p:tgtEl>
                      <p:spTgt spid="37687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xit" presetSubtype="0" fill="hold" grpId="0" nodeType="clickEffect">
                                  <p:stCondLst>
                                    <p:cond delay="0"/>
                                  </p:stCondLst>
                                  <p:childTnLst>
                                    <p:animEffect transition="out" filter="fade">
                                      <p:cBhvr>
                                        <p:cTn id="12" dur="2000"/>
                                        <p:tgtEl>
                                          <p:spTgt spid="376879"/>
                                        </p:tgtEl>
                                      </p:cBhvr>
                                    </p:animEffect>
                                    <p:set>
                                      <p:cBhvr>
                                        <p:cTn id="13" dur="1" fill="hold">
                                          <p:stCondLst>
                                            <p:cond delay="1999"/>
                                          </p:stCondLst>
                                        </p:cTn>
                                        <p:tgtEl>
                                          <p:spTgt spid="376879"/>
                                        </p:tgtEl>
                                        <p:attrNameLst>
                                          <p:attrName>style.visibility</p:attrName>
                                        </p:attrNameLst>
                                      </p:cBhvr>
                                      <p:to>
                                        <p:strVal val="hidden"/>
                                      </p:to>
                                    </p:set>
                                  </p:childTnLst>
                                </p:cTn>
                              </p:par>
                            </p:childTnLst>
                          </p:cTn>
                        </p:par>
                      </p:childTnLst>
                    </p:cTn>
                  </p:par>
                </p:childTnLst>
              </p:cTn>
              <p:nextCondLst>
                <p:cond evt="onClick" delay="0">
                  <p:tgtEl>
                    <p:spTgt spid="376879"/>
                  </p:tgtEl>
                </p:cond>
              </p:nextCondLst>
            </p:seq>
            <p:seq concurrent="1" nextAc="seek">
              <p:cTn id="14" restart="whenNotActive" fill="hold" evtFilter="cancelBubble" nodeType="interactiveSeq">
                <p:stCondLst>
                  <p:cond evt="onClick" delay="0">
                    <p:tgtEl>
                      <p:spTgt spid="376880"/>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xit" presetSubtype="0" fill="hold" grpId="0" nodeType="clickEffect">
                                  <p:stCondLst>
                                    <p:cond delay="0"/>
                                  </p:stCondLst>
                                  <p:childTnLst>
                                    <p:animEffect transition="out" filter="fade">
                                      <p:cBhvr>
                                        <p:cTn id="18" dur="2000"/>
                                        <p:tgtEl>
                                          <p:spTgt spid="376880"/>
                                        </p:tgtEl>
                                      </p:cBhvr>
                                    </p:animEffect>
                                    <p:set>
                                      <p:cBhvr>
                                        <p:cTn id="19" dur="1" fill="hold">
                                          <p:stCondLst>
                                            <p:cond delay="1999"/>
                                          </p:stCondLst>
                                        </p:cTn>
                                        <p:tgtEl>
                                          <p:spTgt spid="376880"/>
                                        </p:tgtEl>
                                        <p:attrNameLst>
                                          <p:attrName>style.visibility</p:attrName>
                                        </p:attrNameLst>
                                      </p:cBhvr>
                                      <p:to>
                                        <p:strVal val="hidden"/>
                                      </p:to>
                                    </p:set>
                                  </p:childTnLst>
                                </p:cTn>
                              </p:par>
                            </p:childTnLst>
                          </p:cTn>
                        </p:par>
                      </p:childTnLst>
                    </p:cTn>
                  </p:par>
                </p:childTnLst>
              </p:cTn>
              <p:nextCondLst>
                <p:cond evt="onClick" delay="0">
                  <p:tgtEl>
                    <p:spTgt spid="376880"/>
                  </p:tgtEl>
                </p:cond>
              </p:nextCondLst>
            </p:seq>
            <p:seq concurrent="1" nextAc="seek">
              <p:cTn id="20" restart="whenNotActive" fill="hold" evtFilter="cancelBubble" nodeType="interactiveSeq">
                <p:stCondLst>
                  <p:cond evt="onClick" delay="0">
                    <p:tgtEl>
                      <p:spTgt spid="376882"/>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0" presetClass="exit" presetSubtype="0" fill="hold" grpId="0" nodeType="clickEffect">
                                  <p:stCondLst>
                                    <p:cond delay="0"/>
                                  </p:stCondLst>
                                  <p:childTnLst>
                                    <p:animEffect transition="out" filter="fade">
                                      <p:cBhvr>
                                        <p:cTn id="24" dur="2000"/>
                                        <p:tgtEl>
                                          <p:spTgt spid="376882"/>
                                        </p:tgtEl>
                                      </p:cBhvr>
                                    </p:animEffect>
                                    <p:set>
                                      <p:cBhvr>
                                        <p:cTn id="25" dur="1" fill="hold">
                                          <p:stCondLst>
                                            <p:cond delay="1999"/>
                                          </p:stCondLst>
                                        </p:cTn>
                                        <p:tgtEl>
                                          <p:spTgt spid="376882"/>
                                        </p:tgtEl>
                                        <p:attrNameLst>
                                          <p:attrName>style.visibility</p:attrName>
                                        </p:attrNameLst>
                                      </p:cBhvr>
                                      <p:to>
                                        <p:strVal val="hidden"/>
                                      </p:to>
                                    </p:set>
                                  </p:childTnLst>
                                </p:cTn>
                              </p:par>
                            </p:childTnLst>
                          </p:cTn>
                        </p:par>
                      </p:childTnLst>
                    </p:cTn>
                  </p:par>
                </p:childTnLst>
              </p:cTn>
              <p:nextCondLst>
                <p:cond evt="onClick" delay="0">
                  <p:tgtEl>
                    <p:spTgt spid="376882"/>
                  </p:tgtEl>
                </p:cond>
              </p:nextCondLst>
            </p:seq>
            <p:seq concurrent="1" nextAc="seek">
              <p:cTn id="26" restart="whenNotActive" fill="hold" evtFilter="cancelBubble" nodeType="interactiveSeq">
                <p:stCondLst>
                  <p:cond evt="onClick" delay="0">
                    <p:tgtEl>
                      <p:spTgt spid="376883"/>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0" presetClass="exit" presetSubtype="0" fill="hold" grpId="0" nodeType="clickEffect">
                                  <p:stCondLst>
                                    <p:cond delay="0"/>
                                  </p:stCondLst>
                                  <p:childTnLst>
                                    <p:animEffect transition="out" filter="fade">
                                      <p:cBhvr>
                                        <p:cTn id="30" dur="2000"/>
                                        <p:tgtEl>
                                          <p:spTgt spid="376883"/>
                                        </p:tgtEl>
                                      </p:cBhvr>
                                    </p:animEffect>
                                    <p:set>
                                      <p:cBhvr>
                                        <p:cTn id="31" dur="1" fill="hold">
                                          <p:stCondLst>
                                            <p:cond delay="1999"/>
                                          </p:stCondLst>
                                        </p:cTn>
                                        <p:tgtEl>
                                          <p:spTgt spid="376883"/>
                                        </p:tgtEl>
                                        <p:attrNameLst>
                                          <p:attrName>style.visibility</p:attrName>
                                        </p:attrNameLst>
                                      </p:cBhvr>
                                      <p:to>
                                        <p:strVal val="hidden"/>
                                      </p:to>
                                    </p:set>
                                  </p:childTnLst>
                                </p:cTn>
                              </p:par>
                            </p:childTnLst>
                          </p:cTn>
                        </p:par>
                      </p:childTnLst>
                    </p:cTn>
                  </p:par>
                </p:childTnLst>
              </p:cTn>
              <p:nextCondLst>
                <p:cond evt="onClick" delay="0">
                  <p:tgtEl>
                    <p:spTgt spid="376883"/>
                  </p:tgtEl>
                </p:cond>
              </p:nextCondLst>
            </p:seq>
            <p:seq concurrent="1" nextAc="seek">
              <p:cTn id="32" restart="whenNotActive" fill="hold" evtFilter="cancelBubble" nodeType="interactiveSeq">
                <p:stCondLst>
                  <p:cond evt="onClick" delay="0">
                    <p:tgtEl>
                      <p:spTgt spid="376884"/>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0" presetClass="exit" presetSubtype="0" fill="hold" grpId="0" nodeType="clickEffect">
                                  <p:stCondLst>
                                    <p:cond delay="0"/>
                                  </p:stCondLst>
                                  <p:childTnLst>
                                    <p:animEffect transition="out" filter="fade">
                                      <p:cBhvr>
                                        <p:cTn id="36" dur="2000"/>
                                        <p:tgtEl>
                                          <p:spTgt spid="376884"/>
                                        </p:tgtEl>
                                      </p:cBhvr>
                                    </p:animEffect>
                                    <p:set>
                                      <p:cBhvr>
                                        <p:cTn id="37" dur="1" fill="hold">
                                          <p:stCondLst>
                                            <p:cond delay="1999"/>
                                          </p:stCondLst>
                                        </p:cTn>
                                        <p:tgtEl>
                                          <p:spTgt spid="376884"/>
                                        </p:tgtEl>
                                        <p:attrNameLst>
                                          <p:attrName>style.visibility</p:attrName>
                                        </p:attrNameLst>
                                      </p:cBhvr>
                                      <p:to>
                                        <p:strVal val="hidden"/>
                                      </p:to>
                                    </p:set>
                                  </p:childTnLst>
                                </p:cTn>
                              </p:par>
                            </p:childTnLst>
                          </p:cTn>
                        </p:par>
                      </p:childTnLst>
                    </p:cTn>
                  </p:par>
                </p:childTnLst>
              </p:cTn>
              <p:nextCondLst>
                <p:cond evt="onClick" delay="0">
                  <p:tgtEl>
                    <p:spTgt spid="376884"/>
                  </p:tgtEl>
                </p:cond>
              </p:nextCondLst>
            </p:seq>
            <p:seq concurrent="1" nextAc="seek">
              <p:cTn id="38" restart="whenNotActive" fill="hold" evtFilter="cancelBubble" nodeType="interactiveSeq">
                <p:stCondLst>
                  <p:cond evt="onClick" delay="0">
                    <p:tgtEl>
                      <p:spTgt spid="376895"/>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0" presetClass="exit" presetSubtype="0" fill="hold" grpId="0" nodeType="clickEffect">
                                  <p:stCondLst>
                                    <p:cond delay="0"/>
                                  </p:stCondLst>
                                  <p:childTnLst>
                                    <p:animEffect transition="out" filter="fade">
                                      <p:cBhvr>
                                        <p:cTn id="42" dur="2000"/>
                                        <p:tgtEl>
                                          <p:spTgt spid="376895"/>
                                        </p:tgtEl>
                                      </p:cBhvr>
                                    </p:animEffect>
                                    <p:set>
                                      <p:cBhvr>
                                        <p:cTn id="43" dur="1" fill="hold">
                                          <p:stCondLst>
                                            <p:cond delay="1999"/>
                                          </p:stCondLst>
                                        </p:cTn>
                                        <p:tgtEl>
                                          <p:spTgt spid="376895"/>
                                        </p:tgtEl>
                                        <p:attrNameLst>
                                          <p:attrName>style.visibility</p:attrName>
                                        </p:attrNameLst>
                                      </p:cBhvr>
                                      <p:to>
                                        <p:strVal val="hidden"/>
                                      </p:to>
                                    </p:set>
                                  </p:childTnLst>
                                </p:cTn>
                              </p:par>
                            </p:childTnLst>
                          </p:cTn>
                        </p:par>
                      </p:childTnLst>
                    </p:cTn>
                  </p:par>
                </p:childTnLst>
              </p:cTn>
              <p:nextCondLst>
                <p:cond evt="onClick" delay="0">
                  <p:tgtEl>
                    <p:spTgt spid="376895"/>
                  </p:tgtEl>
                </p:cond>
              </p:nextCondLst>
            </p:seq>
          </p:childTnLst>
        </p:cTn>
      </p:par>
    </p:tnLst>
    <p:bldLst>
      <p:bldP spid="376878" grpId="0" animBg="1"/>
      <p:bldP spid="376879" grpId="0" animBg="1"/>
      <p:bldP spid="376880" grpId="0" animBg="1"/>
      <p:bldP spid="376882" grpId="0" animBg="1"/>
      <p:bldP spid="376883" grpId="0" animBg="1"/>
      <p:bldP spid="376884" grpId="0" animBg="1"/>
      <p:bldP spid="37689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AutoShape 9">
            <a:hlinkClick r:id="rId2" action="ppaction://hlinksldjump" highlightClick="1"/>
          </p:cNvPr>
          <p:cNvSpPr>
            <a:spLocks noChangeArrowheads="1"/>
          </p:cNvSpPr>
          <p:nvPr/>
        </p:nvSpPr>
        <p:spPr bwMode="auto">
          <a:xfrm>
            <a:off x="179388" y="188913"/>
            <a:ext cx="4392612" cy="576262"/>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US" altLang="en-US" sz="1800">
                <a:solidFill>
                  <a:schemeClr val="tx1"/>
                </a:solidFill>
              </a:rPr>
              <a:t>Discussion questions </a:t>
            </a:r>
          </a:p>
        </p:txBody>
      </p:sp>
      <p:sp>
        <p:nvSpPr>
          <p:cNvPr id="57347" name="AutoShape 14">
            <a:hlinkClick r:id="rId3" action="ppaction://hlinksldjump" highlightClick="1"/>
          </p:cNvPr>
          <p:cNvSpPr>
            <a:spLocks noChangeArrowheads="1"/>
          </p:cNvSpPr>
          <p:nvPr/>
        </p:nvSpPr>
        <p:spPr bwMode="auto">
          <a:xfrm>
            <a:off x="1042988" y="6365875"/>
            <a:ext cx="1584325" cy="360363"/>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r>
              <a:rPr lang="en-US" altLang="en-US" sz="1600" u="sng">
                <a:solidFill>
                  <a:srgbClr val="009900"/>
                </a:solidFill>
              </a:rPr>
              <a:t>Activities Menu</a:t>
            </a:r>
          </a:p>
        </p:txBody>
      </p:sp>
      <p:pic>
        <p:nvPicPr>
          <p:cNvPr id="57348"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77913" name="Group 57"/>
          <p:cNvGraphicFramePr>
            <a:graphicFrameLocks noGrp="1"/>
          </p:cNvGraphicFramePr>
          <p:nvPr/>
        </p:nvGraphicFramePr>
        <p:xfrm>
          <a:off x="3419475" y="1628775"/>
          <a:ext cx="5113338" cy="4683125"/>
        </p:xfrm>
        <a:graphic>
          <a:graphicData uri="http://schemas.openxmlformats.org/drawingml/2006/table">
            <a:tbl>
              <a:tblPr/>
              <a:tblGrid>
                <a:gridCol w="5113338"/>
              </a:tblGrid>
              <a:tr h="1133269">
                <a:tc>
                  <a:txBody>
                    <a:bodyPr/>
                    <a:lstStyle/>
                    <a:p>
                      <a:pPr marL="363538" marR="0" lvl="0" indent="-363538" algn="l" defTabSz="914400" rtl="0" eaLnBrk="1" fontAlgn="base" latinLnBrk="0" hangingPunct="1">
                        <a:lnSpc>
                          <a:spcPct val="100000"/>
                        </a:lnSpc>
                        <a:spcBef>
                          <a:spcPct val="20000"/>
                        </a:spcBef>
                        <a:spcAft>
                          <a:spcPct val="0"/>
                        </a:spcAft>
                        <a:buClr>
                          <a:srgbClr val="009900"/>
                        </a:buClr>
                        <a:buSzTx/>
                        <a:buFontTx/>
                        <a:buChar char="•"/>
                        <a:tabLst/>
                      </a:pPr>
                      <a:r>
                        <a:rPr kumimoji="0" lang="en-US" sz="2600" b="0" i="0" u="none" strike="noStrike" cap="none" normalizeH="0" baseline="0" smtClean="0">
                          <a:ln>
                            <a:noFill/>
                          </a:ln>
                          <a:solidFill>
                            <a:schemeClr val="tx1"/>
                          </a:solidFill>
                          <a:effectLst/>
                          <a:latin typeface="Garamond" pitchFamily="18" charset="0"/>
                          <a:cs typeface="Arial" charset="0"/>
                        </a:rPr>
                        <a:t>Discuss some personal experiences of living the public Christian life. </a:t>
                      </a:r>
                    </a:p>
                  </a:txBody>
                  <a:tcPr marT="45712" marB="45712" anchor="ctr" horzOverflow="overflow">
                    <a:lnL cap="flat">
                      <a:noFill/>
                    </a:lnL>
                    <a:lnR cap="flat">
                      <a:noFill/>
                    </a:lnR>
                    <a:lnT cap="flat">
                      <a:noFill/>
                    </a:lnT>
                    <a:lnB>
                      <a:noFill/>
                    </a:lnB>
                    <a:lnTlToBr>
                      <a:noFill/>
                    </a:lnTlToBr>
                    <a:lnBlToTr>
                      <a:noFill/>
                    </a:lnBlToTr>
                    <a:noFill/>
                  </a:tcPr>
                </a:tc>
              </a:tr>
              <a:tr h="1136444">
                <a:tc>
                  <a:txBody>
                    <a:bodyPr/>
                    <a:lstStyle/>
                    <a:p>
                      <a:pPr marL="363538" marR="0" lvl="0" indent="-363538" algn="l" defTabSz="914400" rtl="0" eaLnBrk="1" fontAlgn="base" latinLnBrk="0" hangingPunct="1">
                        <a:lnSpc>
                          <a:spcPct val="100000"/>
                        </a:lnSpc>
                        <a:spcBef>
                          <a:spcPct val="20000"/>
                        </a:spcBef>
                        <a:spcAft>
                          <a:spcPct val="0"/>
                        </a:spcAft>
                        <a:buClr>
                          <a:srgbClr val="009900"/>
                        </a:buClr>
                        <a:buSzTx/>
                        <a:buFontTx/>
                        <a:buChar char="•"/>
                        <a:tabLst/>
                      </a:pPr>
                      <a:r>
                        <a:rPr kumimoji="0" lang="en-GB" sz="2600" b="0" i="0" u="none" strike="noStrike" cap="none" normalizeH="0" baseline="0" smtClean="0">
                          <a:ln>
                            <a:noFill/>
                          </a:ln>
                          <a:solidFill>
                            <a:schemeClr val="tx1"/>
                          </a:solidFill>
                          <a:effectLst/>
                          <a:latin typeface="Garamond" pitchFamily="18" charset="0"/>
                          <a:cs typeface="Arial" charset="0"/>
                        </a:rPr>
                        <a:t>Discuss what a truly Christian society might be like.</a:t>
                      </a:r>
                      <a:endParaRPr kumimoji="0" lang="en-US" sz="2600" b="0" i="0" u="none" strike="noStrike" cap="none" normalizeH="0" baseline="0" smtClean="0">
                        <a:ln>
                          <a:noFill/>
                        </a:ln>
                        <a:solidFill>
                          <a:schemeClr val="tx1"/>
                        </a:solidFill>
                        <a:effectLst/>
                        <a:latin typeface="Garamond" pitchFamily="18" charset="0"/>
                        <a:cs typeface="Arial" charset="0"/>
                      </a:endParaRPr>
                    </a:p>
                  </a:txBody>
                  <a:tcPr marT="45712" marB="45712" anchor="ctr" horzOverflow="overflow">
                    <a:lnL cap="flat">
                      <a:noFill/>
                    </a:lnL>
                    <a:lnR cap="flat">
                      <a:noFill/>
                    </a:lnR>
                    <a:lnT>
                      <a:noFill/>
                    </a:lnT>
                    <a:lnB>
                      <a:noFill/>
                    </a:lnB>
                    <a:lnTlToBr>
                      <a:noFill/>
                    </a:lnTlToBr>
                    <a:lnBlToTr>
                      <a:noFill/>
                    </a:lnBlToTr>
                    <a:noFill/>
                  </a:tcPr>
                </a:tc>
              </a:tr>
              <a:tr h="1133269">
                <a:tc>
                  <a:txBody>
                    <a:bodyPr/>
                    <a:lstStyle/>
                    <a:p>
                      <a:pPr marL="363538" marR="0" lvl="0" indent="-363538" algn="l" defTabSz="914400" rtl="0" eaLnBrk="1" fontAlgn="base" latinLnBrk="0" hangingPunct="1">
                        <a:lnSpc>
                          <a:spcPct val="100000"/>
                        </a:lnSpc>
                        <a:spcBef>
                          <a:spcPct val="20000"/>
                        </a:spcBef>
                        <a:spcAft>
                          <a:spcPct val="0"/>
                        </a:spcAft>
                        <a:buClr>
                          <a:srgbClr val="009900"/>
                        </a:buClr>
                        <a:buSzTx/>
                        <a:buFontTx/>
                        <a:buChar char="•"/>
                        <a:tabLst/>
                      </a:pPr>
                      <a:r>
                        <a:rPr kumimoji="0" lang="en-US" sz="2600" b="0" i="0" u="none" strike="noStrike" cap="none" normalizeH="0" baseline="0" smtClean="0">
                          <a:ln>
                            <a:noFill/>
                          </a:ln>
                          <a:solidFill>
                            <a:schemeClr val="tx1"/>
                          </a:solidFill>
                          <a:effectLst/>
                          <a:latin typeface="Garamond" pitchFamily="18" charset="0"/>
                          <a:cs typeface="Arial" charset="0"/>
                        </a:rPr>
                        <a:t>Discuss how we can promote vocations and evangelisation.</a:t>
                      </a:r>
                    </a:p>
                  </a:txBody>
                  <a:tcPr marT="45712" marB="45712" anchor="ctr" horzOverflow="overflow">
                    <a:lnL cap="flat">
                      <a:noFill/>
                    </a:lnL>
                    <a:lnR cap="flat">
                      <a:noFill/>
                    </a:lnR>
                    <a:lnT>
                      <a:noFill/>
                    </a:lnT>
                    <a:lnB>
                      <a:noFill/>
                    </a:lnB>
                    <a:lnTlToBr>
                      <a:noFill/>
                    </a:lnTlToBr>
                    <a:lnBlToTr>
                      <a:noFill/>
                    </a:lnBlToTr>
                    <a:noFill/>
                  </a:tcPr>
                </a:tc>
              </a:tr>
              <a:tr h="1280143">
                <a:tc>
                  <a:txBody>
                    <a:bodyPr/>
                    <a:lstStyle/>
                    <a:p>
                      <a:pPr marL="363538" marR="0" lvl="0" indent="-363538" algn="l" defTabSz="914400" rtl="0" eaLnBrk="1" fontAlgn="base" latinLnBrk="0" hangingPunct="1">
                        <a:lnSpc>
                          <a:spcPct val="100000"/>
                        </a:lnSpc>
                        <a:spcBef>
                          <a:spcPct val="20000"/>
                        </a:spcBef>
                        <a:spcAft>
                          <a:spcPct val="0"/>
                        </a:spcAft>
                        <a:buClr>
                          <a:srgbClr val="009900"/>
                        </a:buClr>
                        <a:buSzTx/>
                        <a:buFontTx/>
                        <a:buChar char="•"/>
                        <a:tabLst/>
                      </a:pPr>
                      <a:r>
                        <a:rPr kumimoji="0" lang="en-US" sz="2600" b="0" i="0" u="none" strike="noStrike" cap="none" normalizeH="0" baseline="0" smtClean="0">
                          <a:ln>
                            <a:noFill/>
                          </a:ln>
                          <a:solidFill>
                            <a:schemeClr val="tx1"/>
                          </a:solidFill>
                          <a:effectLst/>
                          <a:latin typeface="Garamond" pitchFamily="18" charset="0"/>
                          <a:cs typeface="Arial" charset="0"/>
                        </a:rPr>
                        <a:t>Discuss ways in which a Christian can challenge the ‘culture of death’.</a:t>
                      </a:r>
                    </a:p>
                  </a:txBody>
                  <a:tcPr marT="45712" marB="45712" anchor="ctr" horzOverflow="overflow">
                    <a:lnL cap="flat">
                      <a:noFill/>
                    </a:lnL>
                    <a:lnR cap="flat">
                      <a:noFill/>
                    </a:lnR>
                    <a:lnT>
                      <a:noFill/>
                    </a:lnT>
                    <a:lnB cap="flat">
                      <a:noFill/>
                    </a:lnB>
                    <a:lnTlToBr>
                      <a:noFill/>
                    </a:lnTlToBr>
                    <a:lnBlToTr>
                      <a:noFill/>
                    </a:lnBlToTr>
                    <a:noFill/>
                  </a:tcPr>
                </a:tc>
              </a:tr>
            </a:tbl>
          </a:graphicData>
        </a:graphic>
      </p:graphicFrame>
      <p:sp>
        <p:nvSpPr>
          <p:cNvPr id="57354" name="Rectangle 34"/>
          <p:cNvSpPr>
            <a:spLocks noChangeArrowheads="1"/>
          </p:cNvSpPr>
          <p:nvPr/>
        </p:nvSpPr>
        <p:spPr bwMode="auto">
          <a:xfrm>
            <a:off x="3419475" y="981075"/>
            <a:ext cx="4824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r>
              <a:rPr lang="en-US" altLang="en-US">
                <a:solidFill>
                  <a:srgbClr val="009900"/>
                </a:solidFill>
              </a:rPr>
              <a:t>Select one or more of the following:</a:t>
            </a:r>
          </a:p>
        </p:txBody>
      </p:sp>
      <p:sp>
        <p:nvSpPr>
          <p:cNvPr id="57355" name="AutoShape 51">
            <a:hlinkClick r:id="" action="ppaction://hlinkshowjump?jump=lastslide" highlightClick="1"/>
          </p:cNvPr>
          <p:cNvSpPr>
            <a:spLocks noChangeArrowheads="1"/>
          </p:cNvSpPr>
          <p:nvPr/>
        </p:nvSpPr>
        <p:spPr bwMode="auto">
          <a:xfrm>
            <a:off x="6227763" y="6365875"/>
            <a:ext cx="1873250" cy="360363"/>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r" eaLnBrk="1" hangingPunct="1"/>
            <a:r>
              <a:rPr lang="en-US" altLang="en-US" sz="1600" u="sng">
                <a:solidFill>
                  <a:srgbClr val="009900"/>
                </a:solidFill>
              </a:rPr>
              <a:t>Concluding Prayer</a:t>
            </a:r>
          </a:p>
        </p:txBody>
      </p:sp>
      <p:pic>
        <p:nvPicPr>
          <p:cNvPr id="57356" name="Picture 54" descr="84116 m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 y="947738"/>
            <a:ext cx="3024188"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7" name="Title 8"/>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Discussion questions II</a:t>
            </a:r>
          </a:p>
        </p:txBody>
      </p:sp>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AutoShape 9">
            <a:hlinkClick r:id="rId2" action="ppaction://hlinksldjump" highlightClick="1"/>
          </p:cNvPr>
          <p:cNvSpPr>
            <a:spLocks noChangeArrowheads="1"/>
          </p:cNvSpPr>
          <p:nvPr/>
        </p:nvSpPr>
        <p:spPr bwMode="auto">
          <a:xfrm>
            <a:off x="179388" y="188913"/>
            <a:ext cx="4392612" cy="576262"/>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US" altLang="en-US" sz="1800">
                <a:solidFill>
                  <a:schemeClr val="tx1"/>
                </a:solidFill>
              </a:rPr>
              <a:t>Practical activities</a:t>
            </a:r>
          </a:p>
        </p:txBody>
      </p:sp>
      <p:sp>
        <p:nvSpPr>
          <p:cNvPr id="58371" name="AutoShape 14">
            <a:hlinkClick r:id="rId3" action="ppaction://hlinksldjump" highlightClick="1"/>
          </p:cNvPr>
          <p:cNvSpPr>
            <a:spLocks noChangeArrowheads="1"/>
          </p:cNvSpPr>
          <p:nvPr/>
        </p:nvSpPr>
        <p:spPr bwMode="auto">
          <a:xfrm>
            <a:off x="1042988" y="6365875"/>
            <a:ext cx="1584325" cy="360363"/>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r>
              <a:rPr lang="en-US" altLang="en-US" sz="1600" u="sng">
                <a:solidFill>
                  <a:srgbClr val="009900"/>
                </a:solidFill>
              </a:rPr>
              <a:t>Activities Menu</a:t>
            </a:r>
          </a:p>
        </p:txBody>
      </p:sp>
      <p:pic>
        <p:nvPicPr>
          <p:cNvPr id="58372"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78921" name="Group 41"/>
          <p:cNvGraphicFramePr>
            <a:graphicFrameLocks noGrp="1"/>
          </p:cNvGraphicFramePr>
          <p:nvPr/>
        </p:nvGraphicFramePr>
        <p:xfrm>
          <a:off x="4140200" y="2060575"/>
          <a:ext cx="4859338" cy="3846513"/>
        </p:xfrm>
        <a:graphic>
          <a:graphicData uri="http://schemas.openxmlformats.org/drawingml/2006/table">
            <a:tbl>
              <a:tblPr/>
              <a:tblGrid>
                <a:gridCol w="4859338"/>
              </a:tblGrid>
              <a:tr h="1773531">
                <a:tc>
                  <a:txBody>
                    <a:bodyPr/>
                    <a:lstStyle/>
                    <a:p>
                      <a:pPr marL="363538" marR="0" lvl="0" indent="-363538" algn="l" defTabSz="914400" rtl="0" eaLnBrk="1" fontAlgn="base" latinLnBrk="0" hangingPunct="1">
                        <a:lnSpc>
                          <a:spcPct val="100000"/>
                        </a:lnSpc>
                        <a:spcBef>
                          <a:spcPct val="20000"/>
                        </a:spcBef>
                        <a:spcAft>
                          <a:spcPct val="0"/>
                        </a:spcAft>
                        <a:buClr>
                          <a:srgbClr val="009900"/>
                        </a:buClr>
                        <a:buSzTx/>
                        <a:buFontTx/>
                        <a:buChar char="•"/>
                        <a:tabLst/>
                      </a:pPr>
                      <a:r>
                        <a:rPr kumimoji="0" lang="en-US" sz="2600" b="0" i="0" u="none" strike="noStrike" cap="none" normalizeH="0" baseline="0" dirty="0" smtClean="0">
                          <a:ln>
                            <a:noFill/>
                          </a:ln>
                          <a:solidFill>
                            <a:schemeClr val="tx1"/>
                          </a:solidFill>
                          <a:effectLst/>
                          <a:latin typeface="Garamond" pitchFamily="18" charset="0"/>
                          <a:cs typeface="Arial" charset="0"/>
                        </a:rPr>
                        <a:t>Write down some ideas for putting into practice one or more of the corporal or spiritual </a:t>
                      </a:r>
                      <a:br>
                        <a:rPr kumimoji="0" lang="en-US" sz="2600" b="0" i="0" u="none" strike="noStrike" cap="none" normalizeH="0" baseline="0" dirty="0" smtClean="0">
                          <a:ln>
                            <a:noFill/>
                          </a:ln>
                          <a:solidFill>
                            <a:schemeClr val="tx1"/>
                          </a:solidFill>
                          <a:effectLst/>
                          <a:latin typeface="Garamond" pitchFamily="18" charset="0"/>
                          <a:cs typeface="Arial" charset="0"/>
                        </a:rPr>
                      </a:br>
                      <a:r>
                        <a:rPr kumimoji="0" lang="en-US" sz="2600" b="0" i="0" u="none" strike="noStrike" cap="none" normalizeH="0" baseline="0" dirty="0" smtClean="0">
                          <a:ln>
                            <a:noFill/>
                          </a:ln>
                          <a:solidFill>
                            <a:schemeClr val="tx1"/>
                          </a:solidFill>
                          <a:effectLst/>
                          <a:latin typeface="Garamond" pitchFamily="18" charset="0"/>
                          <a:cs typeface="Arial" charset="0"/>
                        </a:rPr>
                        <a:t>works of mercy. </a:t>
                      </a:r>
                    </a:p>
                  </a:txBody>
                  <a:tcPr marT="45728" marB="45728" anchor="ctr" horzOverflow="overflow">
                    <a:lnL cap="flat">
                      <a:noFill/>
                    </a:lnL>
                    <a:lnR cap="flat">
                      <a:noFill/>
                    </a:lnR>
                    <a:lnT cap="flat">
                      <a:noFill/>
                    </a:lnT>
                    <a:lnB>
                      <a:noFill/>
                    </a:lnB>
                    <a:lnTlToBr>
                      <a:noFill/>
                    </a:lnTlToBr>
                    <a:lnBlToTr>
                      <a:noFill/>
                    </a:lnBlToTr>
                    <a:noFill/>
                  </a:tcPr>
                </a:tc>
              </a:tr>
              <a:tr h="2072982">
                <a:tc>
                  <a:txBody>
                    <a:bodyPr/>
                    <a:lstStyle/>
                    <a:p>
                      <a:pPr marL="363538" marR="0" lvl="0" indent="-363538" algn="l" defTabSz="914400" rtl="0" eaLnBrk="1" fontAlgn="base" latinLnBrk="0" hangingPunct="1">
                        <a:lnSpc>
                          <a:spcPct val="100000"/>
                        </a:lnSpc>
                        <a:spcBef>
                          <a:spcPct val="20000"/>
                        </a:spcBef>
                        <a:spcAft>
                          <a:spcPct val="0"/>
                        </a:spcAft>
                        <a:buClr>
                          <a:srgbClr val="009900"/>
                        </a:buClr>
                        <a:buSzTx/>
                        <a:buFontTx/>
                        <a:buChar char="•"/>
                        <a:tabLst/>
                      </a:pPr>
                      <a:r>
                        <a:rPr kumimoji="0" lang="en-US" sz="2600" b="0" i="0" u="none" strike="noStrike" cap="none" normalizeH="0" baseline="0" smtClean="0">
                          <a:ln>
                            <a:noFill/>
                          </a:ln>
                          <a:solidFill>
                            <a:schemeClr val="tx1"/>
                          </a:solidFill>
                          <a:effectLst/>
                          <a:latin typeface="Garamond" pitchFamily="18" charset="0"/>
                          <a:cs typeface="Arial" charset="0"/>
                        </a:rPr>
                        <a:t>Based on some current issue, plan or write a courteous letter to an MP, councilor or newspaper challenging some aspect of the ‘culture of death’ in our society.</a:t>
                      </a:r>
                    </a:p>
                  </a:txBody>
                  <a:tcPr marT="45728" marB="45728" anchor="ctr" horzOverflow="overflow">
                    <a:lnL cap="flat">
                      <a:noFill/>
                    </a:lnL>
                    <a:lnR cap="flat">
                      <a:noFill/>
                    </a:lnR>
                    <a:lnT>
                      <a:noFill/>
                    </a:lnT>
                    <a:lnB cap="flat">
                      <a:noFill/>
                    </a:lnB>
                    <a:lnTlToBr>
                      <a:noFill/>
                    </a:lnTlToBr>
                    <a:lnBlToTr>
                      <a:noFill/>
                    </a:lnBlToTr>
                    <a:noFill/>
                  </a:tcPr>
                </a:tc>
              </a:tr>
            </a:tbl>
          </a:graphicData>
        </a:graphic>
      </p:graphicFrame>
      <p:sp>
        <p:nvSpPr>
          <p:cNvPr id="58376" name="Rectangle 26"/>
          <p:cNvSpPr>
            <a:spLocks noChangeArrowheads="1"/>
          </p:cNvSpPr>
          <p:nvPr/>
        </p:nvSpPr>
        <p:spPr bwMode="auto">
          <a:xfrm>
            <a:off x="4140200" y="1412875"/>
            <a:ext cx="4824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r>
              <a:rPr lang="en-US" altLang="en-US">
                <a:solidFill>
                  <a:srgbClr val="009900"/>
                </a:solidFill>
              </a:rPr>
              <a:t>Select one or more of the following:</a:t>
            </a:r>
          </a:p>
        </p:txBody>
      </p:sp>
      <p:sp>
        <p:nvSpPr>
          <p:cNvPr id="58377" name="AutoShape 36">
            <a:hlinkClick r:id="" action="ppaction://hlinkshowjump?jump=lastslide" highlightClick="1"/>
          </p:cNvPr>
          <p:cNvSpPr>
            <a:spLocks noChangeArrowheads="1"/>
          </p:cNvSpPr>
          <p:nvPr/>
        </p:nvSpPr>
        <p:spPr bwMode="auto">
          <a:xfrm>
            <a:off x="6227763" y="6365875"/>
            <a:ext cx="1873250" cy="360363"/>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r" eaLnBrk="1" hangingPunct="1"/>
            <a:r>
              <a:rPr lang="en-US" altLang="en-US" sz="1600" u="sng">
                <a:solidFill>
                  <a:srgbClr val="009900"/>
                </a:solidFill>
              </a:rPr>
              <a:t>Concluding Prayer</a:t>
            </a:r>
          </a:p>
        </p:txBody>
      </p:sp>
      <p:pic>
        <p:nvPicPr>
          <p:cNvPr id="58378" name="Picture 37" descr="57195 m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 y="947738"/>
            <a:ext cx="3832225"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9" name="Title 8"/>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Practical activities II</a:t>
            </a:r>
          </a:p>
        </p:txBody>
      </p:sp>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AutoShape 2">
            <a:hlinkClick r:id="" action="ppaction://noaction" highlightClick="1"/>
          </p:cNvPr>
          <p:cNvSpPr>
            <a:spLocks noChangeArrowheads="1"/>
          </p:cNvSpPr>
          <p:nvPr/>
        </p:nvSpPr>
        <p:spPr bwMode="auto">
          <a:xfrm>
            <a:off x="179388" y="188913"/>
            <a:ext cx="4392612" cy="576262"/>
          </a:xfrm>
          <a:prstGeom prst="actionButtonBlank">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r>
              <a:rPr lang="en-GB" altLang="en-US"/>
              <a:t>Final Prayer</a:t>
            </a:r>
            <a:endParaRPr lang="en-US" altLang="en-US"/>
          </a:p>
        </p:txBody>
      </p:sp>
      <p:sp>
        <p:nvSpPr>
          <p:cNvPr id="59395" name="Rectangle 13"/>
          <p:cNvSpPr>
            <a:spLocks noChangeArrowheads="1"/>
          </p:cNvSpPr>
          <p:nvPr/>
        </p:nvSpPr>
        <p:spPr bwMode="auto">
          <a:xfrm>
            <a:off x="0" y="3017838"/>
            <a:ext cx="9144000" cy="0"/>
          </a:xfrm>
          <a:prstGeom prst="rect">
            <a:avLst/>
          </a:prstGeom>
          <a:solidFill>
            <a:srgbClr val="FCE8C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endParaRPr lang="en-US" altLang="en-US"/>
          </a:p>
        </p:txBody>
      </p:sp>
      <p:pic>
        <p:nvPicPr>
          <p:cNvPr id="59396"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Rectangle 6"/>
          <p:cNvSpPr>
            <a:spLocks noChangeArrowheads="1"/>
          </p:cNvSpPr>
          <p:nvPr/>
        </p:nvSpPr>
        <p:spPr bwMode="auto">
          <a:xfrm>
            <a:off x="428625" y="1143000"/>
            <a:ext cx="8286750"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spcBef>
                <a:spcPct val="20000"/>
              </a:spcBef>
              <a:spcAft>
                <a:spcPct val="20000"/>
              </a:spcAft>
            </a:pPr>
            <a:r>
              <a:rPr lang="en-US" altLang="en-US" sz="2800">
                <a:solidFill>
                  <a:srgbClr val="009900"/>
                </a:solidFill>
              </a:rPr>
              <a:t>A Prayer of St Francis of Assisi </a:t>
            </a:r>
            <a:endParaRPr lang="en-US" altLang="en-US" sz="2800" i="1">
              <a:solidFill>
                <a:srgbClr val="009900"/>
              </a:solidFill>
            </a:endParaRPr>
          </a:p>
          <a:p>
            <a:pPr eaLnBrk="1" hangingPunct="1">
              <a:spcBef>
                <a:spcPct val="20000"/>
              </a:spcBef>
              <a:spcAft>
                <a:spcPct val="20000"/>
              </a:spcAft>
            </a:pPr>
            <a:r>
              <a:rPr lang="en-US" altLang="en-US" sz="2800" b="0" i="1">
                <a:solidFill>
                  <a:srgbClr val="009900"/>
                </a:solidFill>
              </a:rPr>
              <a:t>Lord, make me an instrument of Your peace. Where there is hatred, let me sow love; where there is injury, pardon; where there is doubt, faith; where there is despair, hope; where there is darkness, light; </a:t>
            </a:r>
            <a:br>
              <a:rPr lang="en-US" altLang="en-US" sz="2800" b="0" i="1">
                <a:solidFill>
                  <a:srgbClr val="009900"/>
                </a:solidFill>
              </a:rPr>
            </a:br>
            <a:r>
              <a:rPr lang="en-US" altLang="en-US" sz="2800" b="0" i="1">
                <a:solidFill>
                  <a:srgbClr val="009900"/>
                </a:solidFill>
              </a:rPr>
              <a:t>and where there is sadness, joy. </a:t>
            </a:r>
          </a:p>
          <a:p>
            <a:pPr eaLnBrk="1" hangingPunct="1">
              <a:spcBef>
                <a:spcPct val="20000"/>
              </a:spcBef>
              <a:spcAft>
                <a:spcPct val="20000"/>
              </a:spcAft>
            </a:pPr>
            <a:r>
              <a:rPr lang="en-US" altLang="en-US" sz="2800" b="0" i="1">
                <a:solidFill>
                  <a:srgbClr val="009900"/>
                </a:solidFill>
              </a:rPr>
              <a:t>O, Divine Master, grant that I may not so much seek to be consoled as to console; to be understood as to understand; to be loved as to love; for it is in giving that we receive; it is in pardoning that we are pardoned; and it is in dying that we are born to eternal life.</a:t>
            </a:r>
            <a:endParaRPr lang="en-GB" altLang="en-US" sz="2800" b="0" i="1">
              <a:solidFill>
                <a:srgbClr val="009900"/>
              </a:solidFill>
            </a:endParaRPr>
          </a:p>
          <a:p>
            <a:pPr eaLnBrk="1" hangingPunct="1">
              <a:spcBef>
                <a:spcPct val="20000"/>
              </a:spcBef>
              <a:spcAft>
                <a:spcPct val="20000"/>
              </a:spcAft>
            </a:pPr>
            <a:r>
              <a:rPr lang="en-GB" altLang="en-US" sz="2800" b="0" i="1">
                <a:solidFill>
                  <a:srgbClr val="009900"/>
                </a:solidFill>
              </a:rPr>
              <a:t>Amen</a:t>
            </a:r>
            <a:endParaRPr lang="en-US" altLang="en-US" sz="2800"/>
          </a:p>
        </p:txBody>
      </p:sp>
      <p:sp>
        <p:nvSpPr>
          <p:cNvPr id="59398" name="Title 5"/>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Final Prayer</a:t>
            </a: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6" name="AutoShape 2">
            <a:hlinkClick r:id="" action="ppaction://noaction" highlightClick="1"/>
          </p:cNvPr>
          <p:cNvSpPr>
            <a:spLocks noChangeArrowheads="1"/>
          </p:cNvSpPr>
          <p:nvPr/>
        </p:nvSpPr>
        <p:spPr bwMode="auto">
          <a:xfrm>
            <a:off x="0" y="0"/>
            <a:ext cx="9164638" cy="1169988"/>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r>
              <a:rPr lang="en-US" altLang="en-US" sz="4000">
                <a:solidFill>
                  <a:schemeClr val="tx1"/>
                </a:solidFill>
              </a:rPr>
              <a:t>Personal prayer life</a:t>
            </a:r>
          </a:p>
        </p:txBody>
      </p:sp>
      <p:sp>
        <p:nvSpPr>
          <p:cNvPr id="6147" name="Rectangle 5"/>
          <p:cNvSpPr>
            <a:spLocks noChangeArrowheads="1"/>
          </p:cNvSpPr>
          <p:nvPr/>
        </p:nvSpPr>
        <p:spPr bwMode="auto">
          <a:xfrm>
            <a:off x="1547813" y="6142038"/>
            <a:ext cx="6048375" cy="579437"/>
          </a:xfrm>
          <a:prstGeom prst="rect">
            <a:avLst/>
          </a:prstGeom>
          <a:solidFill>
            <a:srgbClr val="005600">
              <a:alpha val="74901"/>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eaLnBrk="1" hangingPunct="1"/>
            <a:r>
              <a:rPr lang="en-US" altLang="en-US" sz="1600" b="0" i="1"/>
              <a:t>The Angelus </a:t>
            </a:r>
            <a:r>
              <a:rPr lang="en-US" altLang="en-US" sz="1600" b="0"/>
              <a:t>by Jean-François Millet </a:t>
            </a:r>
          </a:p>
          <a:p>
            <a:pPr eaLnBrk="1" hangingPunct="1"/>
            <a:r>
              <a:rPr lang="en-GB" altLang="en-US" sz="1600" b="0"/>
              <a:t>This picture shows how prayer can be incorporated into our daily labours.</a:t>
            </a:r>
            <a:endParaRPr lang="en-US" altLang="en-US" sz="1600" b="0"/>
          </a:p>
        </p:txBody>
      </p:sp>
      <p:sp>
        <p:nvSpPr>
          <p:cNvPr id="6148" name="Title 3"/>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Personal prayer life (1)</a:t>
            </a: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40000">
              <a:srgbClr val="FFC000"/>
            </a:gs>
            <a:gs pos="86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9600" cy="6264696"/>
          </a:xfrm>
        </p:spPr>
        <p:txBody>
          <a:bodyPr/>
          <a:lstStyle/>
          <a:p>
            <a:pPr algn="l"/>
            <a:r>
              <a:rPr lang="en-GB" dirty="0" smtClean="0"/>
              <a:t>How important is it to be faithful to daily prayer and why?</a:t>
            </a:r>
            <a:br>
              <a:rPr lang="en-GB" dirty="0" smtClean="0"/>
            </a:br>
            <a:r>
              <a:rPr lang="en-GB" dirty="0"/>
              <a:t/>
            </a:r>
            <a:br>
              <a:rPr lang="en-GB" dirty="0"/>
            </a:br>
            <a:r>
              <a:rPr lang="en-GB" i="1" dirty="0" smtClean="0"/>
              <a:t>‘Apart from me you can do nothing.’ (</a:t>
            </a:r>
            <a:r>
              <a:rPr lang="en-GB" i="1" dirty="0" err="1" smtClean="0"/>
              <a:t>Jn</a:t>
            </a:r>
            <a:r>
              <a:rPr lang="en-GB" i="1" dirty="0" smtClean="0"/>
              <a:t> 15:5)</a:t>
            </a:r>
            <a:br>
              <a:rPr lang="en-GB" i="1" dirty="0" smtClean="0"/>
            </a:br>
            <a:endParaRPr lang="en-GB" i="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5868" y="2582700"/>
            <a:ext cx="5578499" cy="4014652"/>
          </a:xfrm>
          <a:prstGeom prst="rect">
            <a:avLst/>
          </a:prstGeom>
        </p:spPr>
      </p:pic>
    </p:spTree>
    <p:extLst>
      <p:ext uri="{BB962C8B-B14F-4D97-AF65-F5344CB8AC3E}">
        <p14:creationId xmlns:p14="http://schemas.microsoft.com/office/powerpoint/2010/main" val="101156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9">
            <a:hlinkClick r:id="" action="ppaction://noaction" highlightClick="1"/>
          </p:cNvPr>
          <p:cNvSpPr>
            <a:spLocks noChangeArrowheads="1"/>
          </p:cNvSpPr>
          <p:nvPr/>
        </p:nvSpPr>
        <p:spPr bwMode="auto">
          <a:xfrm>
            <a:off x="179388" y="188913"/>
            <a:ext cx="4392612" cy="576262"/>
          </a:xfrm>
          <a:prstGeom prst="actionButtonBlank">
            <a:avLst/>
          </a:prstGeom>
          <a:solidFill>
            <a:srgbClr val="D7FF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20000"/>
              </a:spcBef>
            </a:pPr>
            <a:r>
              <a:rPr lang="en-US" altLang="en-US" sz="1800">
                <a:solidFill>
                  <a:schemeClr val="tx1"/>
                </a:solidFill>
              </a:rPr>
              <a:t>Personal prayer life</a:t>
            </a:r>
          </a:p>
        </p:txBody>
      </p:sp>
      <p:pic>
        <p:nvPicPr>
          <p:cNvPr id="7171" name="Picture 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675" y="258763"/>
            <a:ext cx="1581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29" descr="7582 m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947738"/>
            <a:ext cx="3473450"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30"/>
          <p:cNvSpPr txBox="1">
            <a:spLocks noChangeArrowheads="1"/>
          </p:cNvSpPr>
          <p:nvPr/>
        </p:nvSpPr>
        <p:spPr bwMode="auto">
          <a:xfrm>
            <a:off x="3854450" y="955675"/>
            <a:ext cx="5038725"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sz="2400" b="1">
                <a:solidFill>
                  <a:schemeClr val="bg1"/>
                </a:solidFill>
                <a:latin typeface="Garamond" panose="02020404030301010803" pitchFamily="18" charset="0"/>
                <a:cs typeface="Arial" panose="020B0604020202020204" pitchFamily="34" charset="0"/>
              </a:defRPr>
            </a:lvl1pPr>
            <a:lvl2pPr marL="742950" indent="-285750" eaLnBrk="0" hangingPunct="0">
              <a:defRPr sz="2400" b="1">
                <a:solidFill>
                  <a:schemeClr val="bg1"/>
                </a:solidFill>
                <a:latin typeface="Garamond" panose="02020404030301010803" pitchFamily="18" charset="0"/>
                <a:cs typeface="Arial" panose="020B0604020202020204" pitchFamily="34" charset="0"/>
              </a:defRPr>
            </a:lvl2pPr>
            <a:lvl3pPr marL="1143000" indent="-228600" eaLnBrk="0" hangingPunct="0">
              <a:defRPr sz="2400" b="1">
                <a:solidFill>
                  <a:schemeClr val="bg1"/>
                </a:solidFill>
                <a:latin typeface="Garamond" panose="02020404030301010803" pitchFamily="18" charset="0"/>
                <a:cs typeface="Arial" panose="020B0604020202020204" pitchFamily="34" charset="0"/>
              </a:defRPr>
            </a:lvl3pPr>
            <a:lvl4pPr marL="1600200" indent="-228600" eaLnBrk="0" hangingPunct="0">
              <a:defRPr sz="2400" b="1">
                <a:solidFill>
                  <a:schemeClr val="bg1"/>
                </a:solidFill>
                <a:latin typeface="Garamond" panose="02020404030301010803" pitchFamily="18" charset="0"/>
                <a:cs typeface="Arial" panose="020B0604020202020204" pitchFamily="34" charset="0"/>
              </a:defRPr>
            </a:lvl4pPr>
            <a:lvl5pPr marL="2057400" indent="-228600" eaLnBrk="0" hangingPunct="0">
              <a:defRPr sz="2400" b="1">
                <a:solidFill>
                  <a:schemeClr val="bg1"/>
                </a:solidFill>
                <a:latin typeface="Garamond" panose="02020404030301010803"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1"/>
                </a:solidFill>
                <a:latin typeface="Garamond" panose="02020404030301010803" pitchFamily="18" charset="0"/>
                <a:cs typeface="Arial" panose="020B0604020202020204" pitchFamily="34" charset="0"/>
              </a:defRPr>
            </a:lvl9pPr>
          </a:lstStyle>
          <a:p>
            <a:pPr algn="l" eaLnBrk="1" hangingPunct="1">
              <a:spcBef>
                <a:spcPct val="50000"/>
              </a:spcBef>
            </a:pPr>
            <a:r>
              <a:rPr lang="en-US" altLang="en-US" sz="3200" b="0" u="sng" dirty="0">
                <a:solidFill>
                  <a:schemeClr val="tx1"/>
                </a:solidFill>
              </a:rPr>
              <a:t>Fidelity</a:t>
            </a:r>
            <a:r>
              <a:rPr lang="en-US" altLang="en-US" sz="3200" b="0" dirty="0">
                <a:solidFill>
                  <a:schemeClr val="tx1"/>
                </a:solidFill>
              </a:rPr>
              <a:t> to a </a:t>
            </a:r>
            <a:r>
              <a:rPr lang="en-US" altLang="en-US" sz="3200" b="0" u="sng" dirty="0">
                <a:solidFill>
                  <a:schemeClr val="tx1"/>
                </a:solidFill>
              </a:rPr>
              <a:t>pattern</a:t>
            </a:r>
            <a:r>
              <a:rPr lang="en-US" altLang="en-US" sz="3200" b="0" dirty="0">
                <a:solidFill>
                  <a:schemeClr val="tx1"/>
                </a:solidFill>
              </a:rPr>
              <a:t> of daily prayer is essential to the effective living of the Christian life. </a:t>
            </a:r>
          </a:p>
          <a:p>
            <a:pPr algn="l" eaLnBrk="1" hangingPunct="1">
              <a:spcBef>
                <a:spcPct val="50000"/>
              </a:spcBef>
            </a:pPr>
            <a:r>
              <a:rPr lang="en-US" altLang="en-US" sz="3200" b="0" dirty="0">
                <a:solidFill>
                  <a:schemeClr val="tx1"/>
                </a:solidFill>
              </a:rPr>
              <a:t>While the prayer of each Christian will reflect his or her particular circumstances and needs, the Church and her saints give us certain </a:t>
            </a:r>
            <a:r>
              <a:rPr lang="en-US" altLang="en-US" sz="3200" b="0" u="sng" dirty="0">
                <a:solidFill>
                  <a:schemeClr val="tx1"/>
                </a:solidFill>
              </a:rPr>
              <a:t>common</a:t>
            </a:r>
            <a:r>
              <a:rPr lang="en-US" altLang="en-US" sz="3200" b="0" dirty="0">
                <a:solidFill>
                  <a:schemeClr val="tx1"/>
                </a:solidFill>
              </a:rPr>
              <a:t> </a:t>
            </a:r>
            <a:r>
              <a:rPr lang="en-US" altLang="en-US" sz="3200" b="0" u="sng" dirty="0">
                <a:solidFill>
                  <a:schemeClr val="tx1"/>
                </a:solidFill>
              </a:rPr>
              <a:t>principles</a:t>
            </a:r>
            <a:r>
              <a:rPr lang="en-US" altLang="en-US" sz="3200" b="0" dirty="0">
                <a:solidFill>
                  <a:schemeClr val="tx1"/>
                </a:solidFill>
              </a:rPr>
              <a:t> of daily prayer.</a:t>
            </a:r>
          </a:p>
        </p:txBody>
      </p:sp>
      <p:sp>
        <p:nvSpPr>
          <p:cNvPr id="7174" name="Title 5"/>
          <p:cNvSpPr>
            <a:spLocks noGrp="1"/>
          </p:cNvSpPr>
          <p:nvPr>
            <p:ph type="title"/>
          </p:nvPr>
        </p:nvSpPr>
        <p:spPr bwMode="auto">
          <a:xfrm>
            <a:off x="457200" y="-1143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Personal prayer life (2)</a:t>
            </a: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rgbClr val="FF0000"/>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bg1"/>
            </a:solidFill>
            <a:effectLst/>
            <a:latin typeface="Garamond" pitchFamily="18" charset="0"/>
            <a:cs typeface="Arial" charset="0"/>
          </a:defRPr>
        </a:defPPr>
      </a:lstStyle>
    </a:spDef>
    <a:lnDef>
      <a:spPr bwMode="auto">
        <a:xfrm>
          <a:off x="0" y="0"/>
          <a:ext cx="1" cy="1"/>
        </a:xfrm>
        <a:custGeom>
          <a:avLst/>
          <a:gdLst/>
          <a:ahLst/>
          <a:cxnLst/>
          <a:rect l="0" t="0" r="0" b="0"/>
          <a:pathLst/>
        </a:custGeom>
        <a:solidFill>
          <a:srgbClr val="FF0000"/>
        </a:solidFill>
        <a:ln w="9525" cap="flat" cmpd="sng" algn="ctr">
          <a:solidFill>
            <a:srgbClr val="FF0000"/>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bg1"/>
            </a:solidFill>
            <a:effectLst/>
            <a:latin typeface="Garamond" pitchFamily="18"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9101</TotalTime>
  <Words>3164</Words>
  <Application>Microsoft Office PowerPoint</Application>
  <PresentationFormat>On-screen Show (4:3)</PresentationFormat>
  <Paragraphs>367</Paragraphs>
  <Slides>68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68</vt:i4>
      </vt:variant>
    </vt:vector>
  </HeadingPairs>
  <TitlesOfParts>
    <vt:vector size="73" baseType="lpstr">
      <vt:lpstr>Times New Roman</vt:lpstr>
      <vt:lpstr>Wingdings</vt:lpstr>
      <vt:lpstr>Garamond</vt:lpstr>
      <vt:lpstr>Arial</vt:lpstr>
      <vt:lpstr>Default Design</vt:lpstr>
      <vt:lpstr>Christian Life in the World</vt:lpstr>
      <vt:lpstr>The Personal Christian Life (1)</vt:lpstr>
      <vt:lpstr>The Personal Christian Life (2)</vt:lpstr>
      <vt:lpstr>The Personal Christian Life (3)</vt:lpstr>
      <vt:lpstr>The Personal Christian Life (4)</vt:lpstr>
      <vt:lpstr>A trusted guide (a Christian friend, family member) A spiritual director (priest, bishop, religious, trained lay person) may be helpful in developing a plan of action</vt:lpstr>
      <vt:lpstr>Personal prayer life (1)</vt:lpstr>
      <vt:lpstr>How important is it to be faithful to daily prayer and why?  ‘Apart from me you can do nothing.’ (Jn 15:5) </vt:lpstr>
      <vt:lpstr>Personal prayer life (2)</vt:lpstr>
      <vt:lpstr>When is a good time for you to pray ?</vt:lpstr>
      <vt:lpstr>Personal prayer life (3)</vt:lpstr>
      <vt:lpstr>Personal prayer life (4)</vt:lpstr>
      <vt:lpstr>Personal knowledge (1)</vt:lpstr>
      <vt:lpstr>Personal knowledge (2)</vt:lpstr>
      <vt:lpstr>Personal knowledge (3)</vt:lpstr>
      <vt:lpstr>Personal sacramental life (1)</vt:lpstr>
      <vt:lpstr>How can you get more out of the Sacraments (eg. Mass, confession)? </vt:lpstr>
      <vt:lpstr>Personal sacramental life (2)</vt:lpstr>
      <vt:lpstr>Personal moral life (1)</vt:lpstr>
      <vt:lpstr>Personal moral life (2)</vt:lpstr>
      <vt:lpstr>Personal moral life (2)</vt:lpstr>
      <vt:lpstr>Personal moral life (3)</vt:lpstr>
      <vt:lpstr>The precepts of the Church (1)</vt:lpstr>
      <vt:lpstr>The precepts of the Church (2)</vt:lpstr>
      <vt:lpstr>The precepts of the Church (3)</vt:lpstr>
      <vt:lpstr>Summary Activities I</vt:lpstr>
      <vt:lpstr>Summary I</vt:lpstr>
      <vt:lpstr>Questions to reinforce key points I</vt:lpstr>
      <vt:lpstr>Discussion questions I</vt:lpstr>
      <vt:lpstr>Practical activities I</vt:lpstr>
      <vt:lpstr>The Public Christian Life (1)</vt:lpstr>
      <vt:lpstr>The Public Christian Life (2)</vt:lpstr>
      <vt:lpstr>Christian Society (1)</vt:lpstr>
      <vt:lpstr>Following Christ has both a personal and a social aspect.  Responsibility for our personal relationship with God Social actions based on what Christ wants from us to do or say.</vt:lpstr>
      <vt:lpstr>Christian Society (2)</vt:lpstr>
      <vt:lpstr>Vocation (1)</vt:lpstr>
      <vt:lpstr>What do you feel God is calling you to do in society?  </vt:lpstr>
      <vt:lpstr>Every Christian is called to be a Saint</vt:lpstr>
      <vt:lpstr>Vocation (2)</vt:lpstr>
      <vt:lpstr>Vocation (3)</vt:lpstr>
      <vt:lpstr>Evangelisation (1)</vt:lpstr>
      <vt:lpstr>Our faith is a gift which is offered to everyone, and not only for certain types of people  How could you help others to come to faith? https://www.youtube.com/watch?v=wp1ozgFz7Ac </vt:lpstr>
      <vt:lpstr>Evangelisation (2)</vt:lpstr>
      <vt:lpstr>Evangelisation (3)</vt:lpstr>
      <vt:lpstr>Acts of charity (1)</vt:lpstr>
      <vt:lpstr>Acts of charity (2)</vt:lpstr>
      <vt:lpstr>Acts of charity (3)</vt:lpstr>
      <vt:lpstr>Acts of charity (4)</vt:lpstr>
      <vt:lpstr>Acts of charity (5)</vt:lpstr>
      <vt:lpstr>Acts of charity (6)</vt:lpstr>
      <vt:lpstr>Challenging the ‘culture of death’ (1)</vt:lpstr>
      <vt:lpstr>The following explanations are not exhaustive. Further study is required to fully understand the Church’s teaching on them.</vt:lpstr>
      <vt:lpstr>Challenging the ‘culture of death’ (2)</vt:lpstr>
      <vt:lpstr>Challenging the ‘culture of death’ (3)</vt:lpstr>
      <vt:lpstr>Challenging the ‘culture of death’ (4)</vt:lpstr>
      <vt:lpstr>Challenging the ‘culture of death’ (5)</vt:lpstr>
      <vt:lpstr>Challenging the ‘culture of death’ (6)</vt:lpstr>
      <vt:lpstr>Challenging the ‘culture of death’ (7)</vt:lpstr>
      <vt:lpstr>Challenging the ‘culture of death’ (8)</vt:lpstr>
      <vt:lpstr>Challenging the ‘culture of death’ (9)</vt:lpstr>
      <vt:lpstr>Challenging the ‘culture of death’ (10)</vt:lpstr>
      <vt:lpstr>Challenging the ‘culture of death’ (11)</vt:lpstr>
      <vt:lpstr>Summary Activities II</vt:lpstr>
      <vt:lpstr>Summary II</vt:lpstr>
      <vt:lpstr>Questions to reinforce key points II</vt:lpstr>
      <vt:lpstr>Discussion questions II</vt:lpstr>
      <vt:lpstr>Practical activities II</vt:lpstr>
      <vt:lpstr>Final Prayer</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 Christian Life in the World</dc:title>
  <dc:creator>Fr Marcus Holden and Fr Andrew Pinsent</dc:creator>
  <cp:lastModifiedBy>Microsoft account</cp:lastModifiedBy>
  <cp:revision>176</cp:revision>
  <dcterms:created xsi:type="dcterms:W3CDTF">2005-07-27T20:27:07Z</dcterms:created>
  <dcterms:modified xsi:type="dcterms:W3CDTF">2020-05-13T22:50:14Z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